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80" r:id="rId1"/>
    <p:sldMasterId id="2147483940" r:id="rId2"/>
    <p:sldMasterId id="2147483968" r:id="rId3"/>
    <p:sldMasterId id="2147483994" r:id="rId4"/>
    <p:sldMasterId id="2147484054" r:id="rId5"/>
    <p:sldMasterId id="2147484081" r:id="rId6"/>
    <p:sldMasterId id="2147484110" r:id="rId7"/>
  </p:sldMasterIdLst>
  <p:notesMasterIdLst>
    <p:notesMasterId r:id="rId26"/>
  </p:notesMasterIdLst>
  <p:handoutMasterIdLst>
    <p:handoutMasterId r:id="rId27"/>
  </p:handoutMasterIdLst>
  <p:sldIdLst>
    <p:sldId id="4887" r:id="rId8"/>
    <p:sldId id="262" r:id="rId9"/>
    <p:sldId id="5373" r:id="rId10"/>
    <p:sldId id="2140754276" r:id="rId11"/>
    <p:sldId id="2140754275" r:id="rId12"/>
    <p:sldId id="2140754274" r:id="rId13"/>
    <p:sldId id="5395" r:id="rId14"/>
    <p:sldId id="5176" r:id="rId15"/>
    <p:sldId id="265" r:id="rId16"/>
    <p:sldId id="5363" r:id="rId17"/>
    <p:sldId id="5217" r:id="rId18"/>
    <p:sldId id="5378" r:id="rId19"/>
    <p:sldId id="5386" r:id="rId20"/>
    <p:sldId id="5388" r:id="rId21"/>
    <p:sldId id="5389" r:id="rId22"/>
    <p:sldId id="5171" r:id="rId23"/>
    <p:sldId id="2134804993" r:id="rId24"/>
    <p:sldId id="21348049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2C0"/>
    <a:srgbClr val="128D9A"/>
    <a:srgbClr val="0D5E67"/>
    <a:srgbClr val="7F9DAF"/>
    <a:srgbClr val="6F8A95"/>
    <a:srgbClr val="B5B5B5"/>
    <a:srgbClr val="000000"/>
    <a:srgbClr val="0E6A74"/>
    <a:srgbClr val="1397A5"/>
    <a:srgbClr val="789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22" autoAdjust="0"/>
  </p:normalViewPr>
  <p:slideViewPr>
    <p:cSldViewPr snapToGrid="0">
      <p:cViewPr varScale="1">
        <p:scale>
          <a:sx n="99" d="100"/>
          <a:sy n="99" d="100"/>
        </p:scale>
        <p:origin x="108" y="3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ustomXml" Target="../customXml/item2.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E3C19-B80E-4321-8DE9-F4B1412D46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6C1BDA60-BE04-4351-A473-C30D9A71EE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C537-679C-4698-A06B-431B2D22C055}" type="datetimeFigureOut">
              <a:rPr lang="en-CA" smtClean="0"/>
              <a:t>21/10/2022</a:t>
            </a:fld>
            <a:endParaRPr lang="en-CA"/>
          </a:p>
        </p:txBody>
      </p:sp>
      <p:sp>
        <p:nvSpPr>
          <p:cNvPr id="4" name="Footer Placeholder 3">
            <a:extLst>
              <a:ext uri="{FF2B5EF4-FFF2-40B4-BE49-F238E27FC236}">
                <a16:creationId xmlns:a16="http://schemas.microsoft.com/office/drawing/2014/main" id="{448ABE44-9A80-4277-92EB-AE2AA29B63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2E1E869-04D4-4131-B03F-C500A7F6B3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C49490-CFA8-4E19-9DE6-F306E39C5FC3}" type="slidenum">
              <a:rPr lang="en-CA" smtClean="0"/>
              <a:t>‹#›</a:t>
            </a:fld>
            <a:endParaRPr lang="en-CA"/>
          </a:p>
        </p:txBody>
      </p:sp>
    </p:spTree>
    <p:extLst>
      <p:ext uri="{BB962C8B-B14F-4D97-AF65-F5344CB8AC3E}">
        <p14:creationId xmlns:p14="http://schemas.microsoft.com/office/powerpoint/2010/main" val="40666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3ED89-C09B-4261-A1C1-C47A7B84E0E3}" type="datetimeFigureOut">
              <a:rPr lang="en-CA" smtClean="0"/>
              <a:t>21/10/2022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ED367-3341-4ADE-AD65-31F6F17B4BC0}" type="slidenum">
              <a:rPr lang="en-CA" smtClean="0"/>
              <a:t>‹#›</a:t>
            </a:fld>
            <a:endParaRPr lang="en-CA"/>
          </a:p>
        </p:txBody>
      </p:sp>
    </p:spTree>
    <p:extLst>
      <p:ext uri="{BB962C8B-B14F-4D97-AF65-F5344CB8AC3E}">
        <p14:creationId xmlns:p14="http://schemas.microsoft.com/office/powerpoint/2010/main" val="180391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0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27567"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7567"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6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27567"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7567"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86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90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45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17</a:t>
            </a:fld>
            <a:endParaRPr lang="en-CA"/>
          </a:p>
        </p:txBody>
      </p:sp>
    </p:spTree>
    <p:extLst>
      <p:ext uri="{BB962C8B-B14F-4D97-AF65-F5344CB8AC3E}">
        <p14:creationId xmlns:p14="http://schemas.microsoft.com/office/powerpoint/2010/main" val="100317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E4367-3C97-4AAF-80CC-86D9D9869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57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27567" rtl="0" eaLnBrk="1" fontAlgn="auto" latinLnBrk="0" hangingPunct="1">
              <a:lnSpc>
                <a:spcPct val="100000"/>
              </a:lnSpc>
              <a:spcBef>
                <a:spcPts val="0"/>
              </a:spcBef>
              <a:spcAft>
                <a:spcPts val="0"/>
              </a:spcAft>
              <a:buClrTx/>
              <a:buSzTx/>
              <a:buFontTx/>
              <a:buNone/>
              <a:tabLst/>
              <a:defRPr/>
            </a:pPr>
            <a:fld id="{1BFE4367-3C97-4AAF-80CC-86D9D9869FD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75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02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27567" rtl="0" eaLnBrk="1" fontAlgn="auto" latinLnBrk="0" hangingPunct="1">
              <a:lnSpc>
                <a:spcPct val="100000"/>
              </a:lnSpc>
              <a:spcBef>
                <a:spcPts val="0"/>
              </a:spcBef>
              <a:spcAft>
                <a:spcPts val="0"/>
              </a:spcAft>
              <a:buClrTx/>
              <a:buSzTx/>
              <a:buFontTx/>
              <a:buNone/>
              <a:tabLst/>
              <a:defRPr/>
            </a:pPr>
            <a:fld id="{1BFE4367-3C97-4AAF-80CC-86D9D9869FD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75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64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E4367-3C97-4AAF-80CC-86D9D9869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22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27567" rtl="0" eaLnBrk="1" fontAlgn="auto" latinLnBrk="0" hangingPunct="1">
              <a:lnSpc>
                <a:spcPct val="100000"/>
              </a:lnSpc>
              <a:spcBef>
                <a:spcPts val="0"/>
              </a:spcBef>
              <a:spcAft>
                <a:spcPts val="0"/>
              </a:spcAft>
              <a:buClrTx/>
              <a:buSzTx/>
              <a:buFontTx/>
              <a:buNone/>
              <a:tabLst/>
              <a:defRPr/>
            </a:pPr>
            <a:fld id="{1BFE4367-3C97-4AAF-80CC-86D9D9869FD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75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58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31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27567"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7567"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50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3507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svg"/><Relationship Id="rId7" Type="http://schemas.openxmlformats.org/officeDocument/2006/relationships/image" Target="../media/image35.svg"/><Relationship Id="rId2" Type="http://schemas.openxmlformats.org/officeDocument/2006/relationships/image" Target="../media/image31.png"/><Relationship Id="rId1" Type="http://schemas.openxmlformats.org/officeDocument/2006/relationships/slideMaster" Target="../slideMasters/slideMaster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3.svg"/><Relationship Id="rId7"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Master" Target="../slideMasters/slideMaster4.xml"/><Relationship Id="rId6" Type="http://schemas.openxmlformats.org/officeDocument/2006/relationships/image" Target="../media/image38.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Master" Target="../slideMasters/slideMaster5.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0.svg"/></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svg"/><Relationship Id="rId7" Type="http://schemas.openxmlformats.org/officeDocument/2006/relationships/image" Target="../media/image35.svg"/><Relationship Id="rId2" Type="http://schemas.openxmlformats.org/officeDocument/2006/relationships/image" Target="../media/image31.png"/><Relationship Id="rId1" Type="http://schemas.openxmlformats.org/officeDocument/2006/relationships/slideMaster" Target="../slideMasters/slideMaster5.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3.svg"/><Relationship Id="rId7"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Master" Target="../slideMasters/slideMaster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5.xml"/><Relationship Id="rId4" Type="http://schemas.openxmlformats.org/officeDocument/2006/relationships/image" Target="../media/image19.sv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svg"/><Relationship Id="rId7" Type="http://schemas.openxmlformats.org/officeDocument/2006/relationships/image" Target="../media/image35.svg"/><Relationship Id="rId2" Type="http://schemas.openxmlformats.org/officeDocument/2006/relationships/image" Target="../media/image31.png"/><Relationship Id="rId1" Type="http://schemas.openxmlformats.org/officeDocument/2006/relationships/slideMaster" Target="../slideMasters/slideMaster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3.svg"/><Relationship Id="rId7"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Master" Target="../slideMasters/slideMaster6.xml"/><Relationship Id="rId6" Type="http://schemas.openxmlformats.org/officeDocument/2006/relationships/image" Target="../media/image38.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8.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Master" Target="../slideMasters/slideMaster6.xml"/><Relationship Id="rId4" Type="http://schemas.openxmlformats.org/officeDocument/2006/relationships/image" Target="../media/image19.sv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svg"/><Relationship Id="rId7" Type="http://schemas.openxmlformats.org/officeDocument/2006/relationships/image" Target="../media/image35.svg"/><Relationship Id="rId2" Type="http://schemas.openxmlformats.org/officeDocument/2006/relationships/image" Target="../media/image31.png"/><Relationship Id="rId1" Type="http://schemas.openxmlformats.org/officeDocument/2006/relationships/slideMaster" Target="../slideMasters/slideMaster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5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3.svg"/><Relationship Id="rId7"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Master" Target="../slideMasters/slideMaster6.xml"/><Relationship Id="rId6" Type="http://schemas.openxmlformats.org/officeDocument/2006/relationships/image" Target="../media/image38.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5.png"/><Relationship Id="rId5" Type="http://schemas.openxmlformats.org/officeDocument/2006/relationships/image" Target="../media/image27.svg"/><Relationship Id="rId4" Type="http://schemas.openxmlformats.org/officeDocument/2006/relationships/image" Target="../media/image3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image" Target="../media/image41.svg"/><Relationship Id="rId2" Type="http://schemas.openxmlformats.org/officeDocument/2006/relationships/image" Target="../media/image18.png"/><Relationship Id="rId1" Type="http://schemas.openxmlformats.org/officeDocument/2006/relationships/slideMaster" Target="../slideMasters/slideMaster7.xml"/><Relationship Id="rId6" Type="http://schemas.openxmlformats.org/officeDocument/2006/relationships/image" Target="../media/image40.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6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1.sv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40.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7.xml"/><Relationship Id="rId4" Type="http://schemas.openxmlformats.org/officeDocument/2006/relationships/image" Target="../media/image19.sv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image" Target="../media/image41.svg"/><Relationship Id="rId2" Type="http://schemas.openxmlformats.org/officeDocument/2006/relationships/image" Target="../media/image18.png"/><Relationship Id="rId1" Type="http://schemas.openxmlformats.org/officeDocument/2006/relationships/slideMaster" Target="../slideMasters/slideMaster7.xml"/><Relationship Id="rId6" Type="http://schemas.openxmlformats.org/officeDocument/2006/relationships/image" Target="../media/image40.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1.sv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4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6.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0.sv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svg"/><Relationship Id="rId7" Type="http://schemas.openxmlformats.org/officeDocument/2006/relationships/image" Target="../media/image35.svg"/><Relationship Id="rId2"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3.svg"/><Relationship Id="rId7"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Master" Target="../slideMasters/slideMaster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svg"/><Relationship Id="rId7" Type="http://schemas.openxmlformats.org/officeDocument/2006/relationships/image" Target="../media/image35.svg"/><Relationship Id="rId2" Type="http://schemas.openxmlformats.org/officeDocument/2006/relationships/image" Target="../media/image31.png"/><Relationship Id="rId1" Type="http://schemas.openxmlformats.org/officeDocument/2006/relationships/slideMaster" Target="../slideMasters/slideMaster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3.svg"/><Relationship Id="rId7"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Master" Target="../slideMasters/slideMaster4.xml"/><Relationship Id="rId6" Type="http://schemas.openxmlformats.org/officeDocument/2006/relationships/image" Target="../media/image38.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3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Light">
    <p:spTree>
      <p:nvGrpSpPr>
        <p:cNvPr id="1" name=""/>
        <p:cNvGrpSpPr/>
        <p:nvPr/>
      </p:nvGrpSpPr>
      <p:grpSpPr>
        <a:xfrm>
          <a:off x="0" y="0"/>
          <a:ext cx="0" cy="0"/>
          <a:chOff x="0" y="0"/>
          <a:chExt cx="0" cy="0"/>
        </a:xfrm>
      </p:grpSpPr>
      <p:pic>
        <p:nvPicPr>
          <p:cNvPr id="34" name="Picture 33" descr="Background pattern&#10;&#10;Description automatically generated">
            <a:extLst>
              <a:ext uri="{FF2B5EF4-FFF2-40B4-BE49-F238E27FC236}">
                <a16:creationId xmlns:a16="http://schemas.microsoft.com/office/drawing/2014/main" id="{B31662DC-C815-9049-AEF9-A01075294073}"/>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a:xfrm flipV="1">
            <a:off x="0" y="0"/>
            <a:ext cx="12192000" cy="6858000"/>
          </a:xfrm>
          <a:prstGeom prst="rect">
            <a:avLst/>
          </a:prstGeom>
        </p:spPr>
      </p:pic>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91" y="3713581"/>
            <a:ext cx="5387977" cy="280974"/>
          </a:xfrm>
          <a:prstGeom prst="rect">
            <a:avLst/>
          </a:prstGeom>
        </p:spPr>
        <p:txBody>
          <a:bodyPr wrap="square" lIns="0" rIns="0" anchor="t" anchorCtr="0">
            <a:spAutoFit/>
          </a:bodyPr>
          <a:lstStyle>
            <a:lvl1pPr marL="0" indent="0" algn="l">
              <a:lnSpc>
                <a:spcPct val="110000"/>
              </a:lnSpc>
              <a:buNone/>
              <a:defRPr sz="1801"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92" y="636590"/>
            <a:ext cx="923925" cy="822325"/>
          </a:xfrm>
        </p:spPr>
        <p:txBody>
          <a:bodyPr>
            <a:normAutofit/>
          </a:bodyPr>
          <a:lstStyle>
            <a:lvl1pPr marL="0" indent="0" algn="ctr">
              <a:buNone/>
              <a:defRPr sz="800"/>
            </a:lvl1pPr>
          </a:lstStyle>
          <a:p>
            <a:r>
              <a:rPr lang="en-CA"/>
              <a:t>Click icon to upload client logo</a:t>
            </a:r>
          </a:p>
        </p:txBody>
      </p:sp>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502082" y="636587"/>
            <a:ext cx="1056508" cy="528254"/>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5297" y="4169215"/>
            <a:ext cx="2758658" cy="184666"/>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5" y="2136001"/>
            <a:ext cx="5386391"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8" y="348284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04A1A1A-7059-F544-B28B-3641BF5CC284}"/>
              </a:ext>
            </a:extLst>
          </p:cNvPr>
          <p:cNvGrpSpPr/>
          <p:nvPr userDrawn="1"/>
        </p:nvGrpSpPr>
        <p:grpSpPr>
          <a:xfrm>
            <a:off x="9329612" y="5654530"/>
            <a:ext cx="2417134" cy="765514"/>
            <a:chOff x="9136663" y="5604270"/>
            <a:chExt cx="2622450" cy="830541"/>
          </a:xfrm>
        </p:grpSpPr>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136663" y="5940619"/>
              <a:ext cx="915469" cy="197331"/>
            </a:xfrm>
            <a:prstGeom prst="rect">
              <a:avLst/>
            </a:prstGeom>
          </p:spPr>
        </p:pic>
        <p:pic>
          <p:nvPicPr>
            <p:cNvPr id="3" name="Picture 2">
              <a:extLst>
                <a:ext uri="{FF2B5EF4-FFF2-40B4-BE49-F238E27FC236}">
                  <a16:creationId xmlns:a16="http://schemas.microsoft.com/office/drawing/2014/main" id="{BA491CF1-A622-004C-942D-64EEB8604E7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126125" y="5604255"/>
              <a:ext cx="1632993" cy="830539"/>
            </a:xfrm>
            <a:prstGeom prst="rect">
              <a:avLst/>
            </a:prstGeom>
          </p:spPr>
        </p:pic>
      </p:grpSp>
      <p:grpSp>
        <p:nvGrpSpPr>
          <p:cNvPr id="13" name="Group 12">
            <a:extLst>
              <a:ext uri="{FF2B5EF4-FFF2-40B4-BE49-F238E27FC236}">
                <a16:creationId xmlns:a16="http://schemas.microsoft.com/office/drawing/2014/main" id="{D30DCD8C-E3CD-4401-91AC-BAFD3CE96AAA}"/>
              </a:ext>
            </a:extLst>
          </p:cNvPr>
          <p:cNvGrpSpPr/>
          <p:nvPr userDrawn="1"/>
        </p:nvGrpSpPr>
        <p:grpSpPr>
          <a:xfrm>
            <a:off x="621912" y="5925979"/>
            <a:ext cx="2645164" cy="244800"/>
            <a:chOff x="8925512" y="6372241"/>
            <a:chExt cx="2645164" cy="244800"/>
          </a:xfrm>
        </p:grpSpPr>
        <p:cxnSp>
          <p:nvCxnSpPr>
            <p:cNvPr id="17" name="Straight Connector 16">
              <a:extLst>
                <a:ext uri="{FF2B5EF4-FFF2-40B4-BE49-F238E27FC236}">
                  <a16:creationId xmlns:a16="http://schemas.microsoft.com/office/drawing/2014/main" id="{A0A12B74-E1B8-4A42-A2C8-82FFB2DC34D9}"/>
                </a:ext>
              </a:extLst>
            </p:cNvPr>
            <p:cNvCxnSpPr>
              <a:cxnSpLocks/>
            </p:cNvCxnSpPr>
            <p:nvPr userDrawn="1"/>
          </p:nvCxnSpPr>
          <p:spPr>
            <a:xfrm>
              <a:off x="8938245" y="6372241"/>
              <a:ext cx="2626300" cy="0"/>
            </a:xfrm>
            <a:prstGeom prst="line">
              <a:avLst/>
            </a:prstGeom>
            <a:ln w="12700">
              <a:solidFill>
                <a:srgbClr val="F15A2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3FCE8E2-D1F9-4D90-BD3D-2AA9793E55A4}"/>
                </a:ext>
              </a:extLst>
            </p:cNvPr>
            <p:cNvSpPr txBox="1"/>
            <p:nvPr userDrawn="1"/>
          </p:nvSpPr>
          <p:spPr>
            <a:xfrm>
              <a:off x="8925512" y="6384273"/>
              <a:ext cx="1619376"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pic>
          <p:nvPicPr>
            <p:cNvPr id="20" name="Graphic 19">
              <a:extLst>
                <a:ext uri="{FF2B5EF4-FFF2-40B4-BE49-F238E27FC236}">
                  <a16:creationId xmlns:a16="http://schemas.microsoft.com/office/drawing/2014/main" id="{1107C00D-348D-4072-9161-75382EF8799C}"/>
                </a:ext>
              </a:extLst>
            </p:cNvPr>
            <p:cNvPicPr>
              <a:picLocks noChangeAspect="1"/>
            </p:cNvPicPr>
            <p:nvPr userDrawn="1"/>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22488" t="46747" r="25138" b="39439"/>
            <a:stretch/>
          </p:blipFill>
          <p:spPr>
            <a:xfrm>
              <a:off x="10642553" y="6372241"/>
              <a:ext cx="928123" cy="244800"/>
            </a:xfrm>
            <a:prstGeom prst="rect">
              <a:avLst/>
            </a:prstGeom>
          </p:spPr>
        </p:pic>
      </p:grpSp>
    </p:spTree>
    <p:extLst>
      <p:ext uri="{BB962C8B-B14F-4D97-AF65-F5344CB8AC3E}">
        <p14:creationId xmlns:p14="http://schemas.microsoft.com/office/powerpoint/2010/main" val="330688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 Grey">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53529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Tree>
    <p:extLst>
      <p:ext uri="{BB962C8B-B14F-4D97-AF65-F5344CB8AC3E}">
        <p14:creationId xmlns:p14="http://schemas.microsoft.com/office/powerpoint/2010/main" val="9093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pic>
        <p:nvPicPr>
          <p:cNvPr id="10" name="Picture 15">
            <a:extLst>
              <a:ext uri="{FF2B5EF4-FFF2-40B4-BE49-F238E27FC236}">
                <a16:creationId xmlns:a16="http://schemas.microsoft.com/office/drawing/2014/main" id="{90F4083E-63AA-4F85-9EBC-798614D24573}"/>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spTree>
    <p:extLst>
      <p:ext uri="{BB962C8B-B14F-4D97-AF65-F5344CB8AC3E}">
        <p14:creationId xmlns:p14="http://schemas.microsoft.com/office/powerpoint/2010/main" val="141830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90339"/>
            <a:ext cx="7315200" cy="276999"/>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17687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itle - Whit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295120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27753" y="5930752"/>
            <a:ext cx="1007016" cy="217064"/>
          </a:xfrm>
          <a:prstGeom prst="rect">
            <a:avLst/>
          </a:prstGeom>
        </p:spPr>
      </p:pic>
      <p:pic>
        <p:nvPicPr>
          <p:cNvPr id="12" name="Picture 11">
            <a:extLst>
              <a:ext uri="{FF2B5EF4-FFF2-40B4-BE49-F238E27FC236}">
                <a16:creationId xmlns:a16="http://schemas.microsoft.com/office/drawing/2014/main" id="{5F23BE97-7087-4219-BA44-0638D34B7F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727398" y="5768846"/>
            <a:ext cx="831189" cy="430905"/>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193559" y="597260"/>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0C351F8C-7626-4661-AC67-ACD26700EA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9527753" y="5930752"/>
            <a:ext cx="1007016" cy="217064"/>
          </a:xfrm>
          <a:prstGeom prst="rect">
            <a:avLst/>
          </a:prstGeom>
        </p:spPr>
      </p:pic>
      <p:pic>
        <p:nvPicPr>
          <p:cNvPr id="18" name="Picture 17" descr="A close up of a logo&#10;&#10;Description automatically generated">
            <a:extLst>
              <a:ext uri="{FF2B5EF4-FFF2-40B4-BE49-F238E27FC236}">
                <a16:creationId xmlns:a16="http://schemas.microsoft.com/office/drawing/2014/main" id="{2B96A3D5-D1FF-463D-95CE-19D330CDCFF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36587" y="5714680"/>
            <a:ext cx="2938462" cy="550962"/>
          </a:xfrm>
          <a:prstGeom prst="rect">
            <a:avLst/>
          </a:prstGeom>
        </p:spPr>
      </p:pic>
    </p:spTree>
    <p:extLst>
      <p:ext uri="{BB962C8B-B14F-4D97-AF65-F5344CB8AC3E}">
        <p14:creationId xmlns:p14="http://schemas.microsoft.com/office/powerpoint/2010/main" val="72532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8" name="Picture 8">
            <a:extLst>
              <a:ext uri="{FF2B5EF4-FFF2-40B4-BE49-F238E27FC236}">
                <a16:creationId xmlns:a16="http://schemas.microsoft.com/office/drawing/2014/main" id="{6A93CDDF-E03A-41C9-85C7-64F24EE303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19" name="Picture 11">
            <a:extLst>
              <a:ext uri="{FF2B5EF4-FFF2-40B4-BE49-F238E27FC236}">
                <a16:creationId xmlns:a16="http://schemas.microsoft.com/office/drawing/2014/main" id="{F6C6932A-6F4F-46DB-8AD8-36446F467AE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20" name="Picture 19">
            <a:extLst>
              <a:ext uri="{FF2B5EF4-FFF2-40B4-BE49-F238E27FC236}">
                <a16:creationId xmlns:a16="http://schemas.microsoft.com/office/drawing/2014/main" id="{198467FF-1852-49C7-95FE-045BCE1BFAB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73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2" name="Picture 15">
            <a:extLst>
              <a:ext uri="{FF2B5EF4-FFF2-40B4-BE49-F238E27FC236}">
                <a16:creationId xmlns:a16="http://schemas.microsoft.com/office/drawing/2014/main" id="{65478011-63A8-4C25-A3D7-6EF4D780F01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pic>
        <p:nvPicPr>
          <p:cNvPr id="16" name="Picture 8">
            <a:extLst>
              <a:ext uri="{FF2B5EF4-FFF2-40B4-BE49-F238E27FC236}">
                <a16:creationId xmlns:a16="http://schemas.microsoft.com/office/drawing/2014/main" id="{FCDCE013-0C2A-4D5A-A29B-DB22B4F790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19" name="Picture 11">
            <a:extLst>
              <a:ext uri="{FF2B5EF4-FFF2-40B4-BE49-F238E27FC236}">
                <a16:creationId xmlns:a16="http://schemas.microsoft.com/office/drawing/2014/main" id="{A8BDF57E-A396-4D37-9CA1-B84D41AFBCB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20" name="Picture 19">
            <a:extLst>
              <a:ext uri="{FF2B5EF4-FFF2-40B4-BE49-F238E27FC236}">
                <a16:creationId xmlns:a16="http://schemas.microsoft.com/office/drawing/2014/main" id="{7EC1CBD9-C093-4285-ABA6-A2E8F57B290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2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pic>
        <p:nvPicPr>
          <p:cNvPr id="13" name="Picture 12" descr="A close up of a logo&#10;&#10;Description automatically generated">
            <a:extLst>
              <a:ext uri="{FF2B5EF4-FFF2-40B4-BE49-F238E27FC236}">
                <a16:creationId xmlns:a16="http://schemas.microsoft.com/office/drawing/2014/main" id="{347C7835-4BE4-4F35-BFE2-8804D8D910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587" y="5714680"/>
            <a:ext cx="2938462" cy="550962"/>
          </a:xfrm>
          <a:prstGeom prst="rect">
            <a:avLst/>
          </a:prstGeom>
        </p:spPr>
      </p:pic>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8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B3EBE0D5-06D2-420A-B447-ADAB38FB44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4546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Grey">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2" y="644273"/>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53654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21670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245634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57871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37743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284091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8" y="1752268"/>
            <a:ext cx="10915650" cy="4485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25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38636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72487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436786"/>
          </a:xfrm>
          <a:prstGeom prst="rect">
            <a:avLst/>
          </a:prstGeom>
        </p:spPr>
        <p:txBody>
          <a:bodyPr wrap="square" rIns="108000"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3007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96912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Sub -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2" y="644273"/>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5" name="Text Placeholder 2">
            <a:extLst>
              <a:ext uri="{FF2B5EF4-FFF2-40B4-BE49-F238E27FC236}">
                <a16:creationId xmlns:a16="http://schemas.microsoft.com/office/drawing/2014/main" id="{516E0D5C-080A-4AF5-AEBB-9F943FA48300}"/>
              </a:ext>
            </a:extLst>
          </p:cNvPr>
          <p:cNvSpPr>
            <a:spLocks noGrp="1"/>
          </p:cNvSpPr>
          <p:nvPr>
            <p:ph type="body" idx="1"/>
          </p:nvPr>
        </p:nvSpPr>
        <p:spPr>
          <a:xfrm>
            <a:off x="642955" y="1213638"/>
            <a:ext cx="10915637" cy="374398"/>
          </a:xfrm>
          <a:prstGeom prst="rect">
            <a:avLst/>
          </a:prstGeom>
        </p:spPr>
        <p:txBody>
          <a:bodyPr wrap="square" anchor="t" anchorCtr="0">
            <a:spAutoFit/>
          </a:bodyPr>
          <a:lstStyle>
            <a:lvl1pPr marL="0" indent="0">
              <a:buNone/>
              <a:defRPr sz="2400" b="0">
                <a:solidFill>
                  <a:schemeClr val="accent5"/>
                </a:solidFill>
                <a:latin typeface="+mj-lt"/>
                <a:ea typeface="Segoe UI Semibold" panose="020B0702040204020203" pitchFamily="34" charset="0"/>
                <a:cs typeface="Segoe UI Semibold" panose="020B0702040204020203" pitchFamily="34" charset="0"/>
              </a:defRPr>
            </a:lvl1pPr>
            <a:lvl2pPr marL="457188" indent="0">
              <a:buNone/>
              <a:defRPr sz="2000" b="1"/>
            </a:lvl2pPr>
            <a:lvl3pPr marL="914375" indent="0">
              <a:buNone/>
              <a:defRPr sz="1801" b="1"/>
            </a:lvl3pPr>
            <a:lvl4pPr marL="1371564" indent="0">
              <a:buNone/>
              <a:defRPr sz="1600" b="1"/>
            </a:lvl4pPr>
            <a:lvl5pPr marL="1828751" indent="0">
              <a:buNone/>
              <a:defRPr sz="1600" b="1"/>
            </a:lvl5pPr>
            <a:lvl6pPr marL="2285940" indent="0">
              <a:buNone/>
              <a:defRPr sz="1600" b="1"/>
            </a:lvl6pPr>
            <a:lvl7pPr marL="2743128" indent="0">
              <a:buNone/>
              <a:defRPr sz="1600" b="1"/>
            </a:lvl7pPr>
            <a:lvl8pPr marL="3200315" indent="0">
              <a:buNone/>
              <a:defRPr sz="1600" b="1"/>
            </a:lvl8pPr>
            <a:lvl9pPr marL="3657503" indent="0">
              <a:buNone/>
              <a:defRPr sz="1600" b="1"/>
            </a:lvl9pPr>
          </a:lstStyle>
          <a:p>
            <a:pPr lvl="0"/>
            <a:r>
              <a:rPr lang="en-US"/>
              <a:t>Click to edit Master text styles</a:t>
            </a:r>
          </a:p>
        </p:txBody>
      </p:sp>
    </p:spTree>
    <p:extLst>
      <p:ext uri="{BB962C8B-B14F-4D97-AF65-F5344CB8AC3E}">
        <p14:creationId xmlns:p14="http://schemas.microsoft.com/office/powerpoint/2010/main" val="15261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12488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pic>
        <p:nvPicPr>
          <p:cNvPr id="3" name="Picture 50">
            <a:extLst>
              <a:ext uri="{FF2B5EF4-FFF2-40B4-BE49-F238E27FC236}">
                <a16:creationId xmlns:a16="http://schemas.microsoft.com/office/drawing/2014/main" id="{40655FB4-8816-4461-BCCB-D9D89DC3DC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cxnSp>
        <p:nvCxnSpPr>
          <p:cNvPr id="9" name="Straight Connector 8">
            <a:extLst>
              <a:ext uri="{FF2B5EF4-FFF2-40B4-BE49-F238E27FC236}">
                <a16:creationId xmlns:a16="http://schemas.microsoft.com/office/drawing/2014/main" id="{DCC7808F-1B44-4F48-A54B-DFF0E63CD9A8}"/>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841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Tree>
    <p:extLst>
      <p:ext uri="{BB962C8B-B14F-4D97-AF65-F5344CB8AC3E}">
        <p14:creationId xmlns:p14="http://schemas.microsoft.com/office/powerpoint/2010/main" val="3545192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31632"/>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46260"/>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31632"/>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46260"/>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94621"/>
            <a:ext cx="1705549" cy="2275200"/>
          </a:xfrm>
          <a:solidFill>
            <a:schemeClr val="bg2"/>
          </a:solidFill>
        </p:spPr>
        <p:txBody>
          <a:bodyPr>
            <a:normAutofit/>
          </a:bodyPr>
          <a:lstStyle>
            <a:lvl1pPr marL="0" indent="0">
              <a:buNone/>
              <a:defRPr sz="1600"/>
            </a:lvl1pPr>
          </a:lstStyle>
          <a:p>
            <a:r>
              <a:rPr lang="en-CA"/>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66535"/>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601018"/>
            <a:ext cx="1705549" cy="2275200"/>
          </a:xfrm>
          <a:solidFill>
            <a:schemeClr val="bg2"/>
          </a:solidFill>
        </p:spPr>
        <p:txBody>
          <a:bodyPr>
            <a:normAutofit/>
          </a:bodyPr>
          <a:lstStyle>
            <a:lvl1pPr marL="0" indent="0">
              <a:buNone/>
              <a:defRPr sz="1600"/>
            </a:lvl1pPr>
          </a:lstStyle>
          <a:p>
            <a:r>
              <a:rPr lang="en-CA"/>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flip="none" rotWithShape="1">
            <a:gsLst>
              <a:gs pos="0">
                <a:schemeClr val="tx2"/>
              </a:gs>
              <a:gs pos="100000">
                <a:schemeClr val="tx2">
                  <a:lumMod val="90000"/>
                  <a:lumOff val="10000"/>
                </a:schemeClr>
              </a:gs>
            </a:gsLst>
            <a:lin ang="0" scaled="1"/>
            <a:tileRect/>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6566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5" name="Rectangle 4">
            <a:extLst>
              <a:ext uri="{FF2B5EF4-FFF2-40B4-BE49-F238E27FC236}">
                <a16:creationId xmlns:a16="http://schemas.microsoft.com/office/drawing/2014/main" id="{93251B7A-05D9-420D-A009-67CEB6B7A751}"/>
              </a:ext>
            </a:extLst>
          </p:cNvPr>
          <p:cNvSpPr/>
          <p:nvPr/>
        </p:nvSpPr>
        <p:spPr>
          <a:xfrm>
            <a:off x="3576918" y="6562165"/>
            <a:ext cx="8615082" cy="295835"/>
          </a:xfrm>
          <a:prstGeom prst="rect">
            <a:avLst/>
          </a:prstGeom>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8" y="6562165"/>
            <a:ext cx="8615082" cy="295835"/>
          </a:xfrm>
          <a:prstGeom prst="rect">
            <a:avLst/>
          </a:prstGeom>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19388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2"/>
            <a:ext cx="553143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3" y="1585913"/>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0"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66860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8" y="644272"/>
            <a:ext cx="5526087"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89" y="1585913"/>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7"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100548C1-5B01-42B3-A260-2473880F951A}"/>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6348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1_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40783172-43BF-40D2-B108-455E06A72777}"/>
              </a:ext>
            </a:extLst>
          </p:cNvPr>
          <p:cNvSpPr>
            <a:spLocks noGrp="1"/>
          </p:cNvSpPr>
          <p:nvPr>
            <p:ph type="body" idx="1"/>
          </p:nvPr>
        </p:nvSpPr>
        <p:spPr>
          <a:xfrm>
            <a:off x="642951" y="1241000"/>
            <a:ext cx="10915637"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a:extLst>
              <a:ext uri="{FF2B5EF4-FFF2-40B4-BE49-F238E27FC236}">
                <a16:creationId xmlns:a16="http://schemas.microsoft.com/office/drawing/2014/main" id="{F7E14472-7504-41FC-BA3C-9B7ED335E054}"/>
              </a:ext>
            </a:extLst>
          </p:cNvPr>
          <p:cNvSpPr>
            <a:spLocks noGrp="1"/>
          </p:cNvSpPr>
          <p:nvPr>
            <p:ph sz="quarter" idx="11"/>
          </p:nvPr>
        </p:nvSpPr>
        <p:spPr>
          <a:xfrm>
            <a:off x="636588" y="2063931"/>
            <a:ext cx="10922000" cy="417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62360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 Grey">
    <p:bg>
      <p:bgPr>
        <a:solidFill>
          <a:schemeClr val="bg2"/>
        </a:solid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DA00D642-8F0F-40EB-A832-D318E004016D}"/>
              </a:ext>
            </a:extLst>
          </p:cNvPr>
          <p:cNvSpPr>
            <a:spLocks noGrp="1"/>
          </p:cNvSpPr>
          <p:nvPr>
            <p:ph sz="quarter" idx="14"/>
          </p:nvPr>
        </p:nvSpPr>
        <p:spPr>
          <a:xfrm>
            <a:off x="6175123" y="1458917"/>
            <a:ext cx="5382000" cy="4778375"/>
          </a:xfrm>
          <a:solidFill>
            <a:schemeClr val="bg1"/>
          </a:solidFill>
        </p:spPr>
        <p:txBody>
          <a:bodyPr lIns="252000" tIns="252000" rIns="252000" bIns="252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a:p>
        </p:txBody>
      </p:sp>
      <p:sp>
        <p:nvSpPr>
          <p:cNvPr id="9" name="Content Placeholder 4">
            <a:extLst>
              <a:ext uri="{FF2B5EF4-FFF2-40B4-BE49-F238E27FC236}">
                <a16:creationId xmlns:a16="http://schemas.microsoft.com/office/drawing/2014/main" id="{97CB9293-8673-4BBB-872D-F7A9580A069E}"/>
              </a:ext>
            </a:extLst>
          </p:cNvPr>
          <p:cNvSpPr>
            <a:spLocks noGrp="1"/>
          </p:cNvSpPr>
          <p:nvPr>
            <p:ph sz="quarter" idx="16"/>
          </p:nvPr>
        </p:nvSpPr>
        <p:spPr>
          <a:xfrm>
            <a:off x="642955" y="1458917"/>
            <a:ext cx="5382000" cy="4778375"/>
          </a:xfrm>
          <a:solidFill>
            <a:schemeClr val="bg1"/>
          </a:solidFill>
        </p:spPr>
        <p:txBody>
          <a:bodyPr lIns="252000" tIns="252000" rIns="252000" bIns="252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8256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40783172-43BF-40D2-B108-455E06A72777}"/>
              </a:ext>
            </a:extLst>
          </p:cNvPr>
          <p:cNvSpPr>
            <a:spLocks noGrp="1"/>
          </p:cNvSpPr>
          <p:nvPr>
            <p:ph type="body" idx="1"/>
          </p:nvPr>
        </p:nvSpPr>
        <p:spPr>
          <a:xfrm>
            <a:off x="642951" y="1241000"/>
            <a:ext cx="10915637"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a:extLst>
              <a:ext uri="{FF2B5EF4-FFF2-40B4-BE49-F238E27FC236}">
                <a16:creationId xmlns:a16="http://schemas.microsoft.com/office/drawing/2014/main" id="{F7E14472-7504-41FC-BA3C-9B7ED335E054}"/>
              </a:ext>
            </a:extLst>
          </p:cNvPr>
          <p:cNvSpPr>
            <a:spLocks noGrp="1"/>
          </p:cNvSpPr>
          <p:nvPr>
            <p:ph sz="quarter" idx="11"/>
          </p:nvPr>
        </p:nvSpPr>
        <p:spPr>
          <a:xfrm>
            <a:off x="636588" y="2063931"/>
            <a:ext cx="10922000" cy="417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79713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3" y="5930752"/>
            <a:ext cx="1007016" cy="217064"/>
          </a:xfrm>
          <a:prstGeom prst="rect">
            <a:avLst/>
          </a:prstGeom>
        </p:spPr>
      </p:pic>
      <p:pic>
        <p:nvPicPr>
          <p:cNvPr id="12" name="Picture 11">
            <a:extLst>
              <a:ext uri="{FF2B5EF4-FFF2-40B4-BE49-F238E27FC236}">
                <a16:creationId xmlns:a16="http://schemas.microsoft.com/office/drawing/2014/main" id="{5F23BE97-7087-4219-BA44-0638D34B7FF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8" y="5768846"/>
            <a:ext cx="831189" cy="430905"/>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93559" y="597260"/>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30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2" name="Picture 15">
            <a:extLst>
              <a:ext uri="{FF2B5EF4-FFF2-40B4-BE49-F238E27FC236}">
                <a16:creationId xmlns:a16="http://schemas.microsoft.com/office/drawing/2014/main" id="{65478011-63A8-4C25-A3D7-6EF4D780F0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02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dirty="0"/>
              <a:t>Click icon to upload </a:t>
            </a:r>
            <a:br>
              <a:rPr lang="en-CA" dirty="0"/>
            </a:br>
            <a:r>
              <a:rPr lang="en-CA" dirty="0"/>
              <a:t>a cover image</a:t>
            </a:r>
          </a:p>
          <a:p>
            <a:endParaRPr lang="en-CA" dirty="0"/>
          </a:p>
          <a:p>
            <a:endParaRPr lang="en-CA" dirty="0"/>
          </a:p>
          <a:p>
            <a:endParaRPr lang="en-CA" dirty="0"/>
          </a:p>
          <a:p>
            <a:endParaRPr lang="en-CA" dirty="0"/>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6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0" y="0"/>
            <a:ext cx="6946900" cy="6864350"/>
          </a:xfrm>
          <a:prstGeom prst="rect">
            <a:avLst/>
          </a:prstGeom>
          <a:solidFill>
            <a:schemeClr val="tx2"/>
          </a:solidFill>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dirty="0"/>
              <a:t>Click icon to upload </a:t>
            </a:r>
            <a:br>
              <a:rPr lang="en-CA" dirty="0"/>
            </a:br>
            <a:r>
              <a:rPr lang="en-CA" dirty="0"/>
              <a:t>a cover image</a:t>
            </a:r>
          </a:p>
          <a:p>
            <a:endParaRPr lang="en-CA" dirty="0"/>
          </a:p>
          <a:p>
            <a:endParaRPr lang="en-CA" dirty="0"/>
          </a:p>
          <a:p>
            <a:endParaRPr lang="en-CA" dirty="0"/>
          </a:p>
          <a:p>
            <a:endParaRPr lang="en-CA" dirty="0"/>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70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1085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85077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dirty="0"/>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381847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36987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Grey">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C36538-86EE-44F2-8E3C-BC11A3701D2B}"/>
              </a:ext>
            </a:extLst>
          </p:cNvPr>
          <p:cNvSpPr>
            <a:spLocks noGrp="1"/>
          </p:cNvSpPr>
          <p:nvPr>
            <p:ph sz="quarter" idx="14"/>
          </p:nvPr>
        </p:nvSpPr>
        <p:spPr>
          <a:xfrm>
            <a:off x="6162676" y="873001"/>
            <a:ext cx="5395913" cy="5112000"/>
          </a:xfrm>
          <a:solidFill>
            <a:schemeClr val="bg1"/>
          </a:solidFill>
        </p:spPr>
        <p:txBody>
          <a:bodyPr lIns="252000" tIns="252000" rIns="252000" bIns="252000"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a:xfrm>
            <a:off x="642952" y="2258387"/>
            <a:ext cx="4467212" cy="1107996"/>
          </a:xfrm>
        </p:spPr>
        <p:txBody>
          <a:bodyPr anchor="b" anchorCtr="0"/>
          <a:lstStyle>
            <a:lvl1pPr>
              <a:defRPr/>
            </a:lvl1p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33414" y="3497009"/>
            <a:ext cx="4467212" cy="374398"/>
          </a:xfrm>
          <a:prstGeom prst="rect">
            <a:avLst/>
          </a:prstGeom>
        </p:spPr>
        <p:txBody>
          <a:bodyPr wrap="square" anchor="t" anchorCtr="0">
            <a:spAutoFit/>
          </a:bodyPr>
          <a:lstStyle>
            <a:lvl1pPr marL="0" indent="0">
              <a:buNone/>
              <a:defRPr sz="2400" b="0">
                <a:solidFill>
                  <a:schemeClr val="accent5"/>
                </a:solidFill>
                <a:latin typeface="+mj-lt"/>
                <a:ea typeface="Segoe UI Semibold" panose="020B0702040204020203" pitchFamily="34" charset="0"/>
                <a:cs typeface="Segoe UI Semibold" panose="020B0702040204020203" pitchFamily="34" charset="0"/>
              </a:defRPr>
            </a:lvl1pPr>
            <a:lvl2pPr marL="457188" indent="0">
              <a:buNone/>
              <a:defRPr sz="2000" b="1"/>
            </a:lvl2pPr>
            <a:lvl3pPr marL="914375" indent="0">
              <a:buNone/>
              <a:defRPr sz="1801" b="1"/>
            </a:lvl3pPr>
            <a:lvl4pPr marL="1371564" indent="0">
              <a:buNone/>
              <a:defRPr sz="1600" b="1"/>
            </a:lvl4pPr>
            <a:lvl5pPr marL="1828751" indent="0">
              <a:buNone/>
              <a:defRPr sz="1600" b="1"/>
            </a:lvl5pPr>
            <a:lvl6pPr marL="2285940" indent="0">
              <a:buNone/>
              <a:defRPr sz="1600" b="1"/>
            </a:lvl6pPr>
            <a:lvl7pPr marL="2743128" indent="0">
              <a:buNone/>
              <a:defRPr sz="1600" b="1"/>
            </a:lvl7pPr>
            <a:lvl8pPr marL="3200315" indent="0">
              <a:buNone/>
              <a:defRPr sz="1600" b="1"/>
            </a:lvl8pPr>
            <a:lvl9pPr marL="3657503" indent="0">
              <a:buNone/>
              <a:defRPr sz="1600" b="1"/>
            </a:lvl9pPr>
          </a:lstStyle>
          <a:p>
            <a:pPr lvl="0"/>
            <a:r>
              <a:rPr lang="en-US"/>
              <a:t>Click to edit Master text styles</a:t>
            </a:r>
          </a:p>
        </p:txBody>
      </p:sp>
    </p:spTree>
    <p:extLst>
      <p:ext uri="{BB962C8B-B14F-4D97-AF65-F5344CB8AC3E}">
        <p14:creationId xmlns:p14="http://schemas.microsoft.com/office/powerpoint/2010/main" val="373212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40545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323407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dirty="0"/>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8" y="1752268"/>
            <a:ext cx="10915650" cy="4485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5257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43318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31581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436786"/>
          </a:xfrm>
          <a:prstGeom prst="rect">
            <a:avLst/>
          </a:prstGeom>
        </p:spPr>
        <p:txBody>
          <a:bodyPr wrap="square" rIns="108000"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88357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38736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32938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pic>
        <p:nvPicPr>
          <p:cNvPr id="3" name="Picture 50">
            <a:extLst>
              <a:ext uri="{FF2B5EF4-FFF2-40B4-BE49-F238E27FC236}">
                <a16:creationId xmlns:a16="http://schemas.microsoft.com/office/drawing/2014/main" id="{40655FB4-8816-4461-BCCB-D9D89DC3DCE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cxnSp>
        <p:nvCxnSpPr>
          <p:cNvPr id="9" name="Straight Connector 8">
            <a:extLst>
              <a:ext uri="{FF2B5EF4-FFF2-40B4-BE49-F238E27FC236}">
                <a16:creationId xmlns:a16="http://schemas.microsoft.com/office/drawing/2014/main" id="{DCC7808F-1B44-4F48-A54B-DFF0E63CD9A8}"/>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446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Tree>
    <p:extLst>
      <p:ext uri="{BB962C8B-B14F-4D97-AF65-F5344CB8AC3E}">
        <p14:creationId xmlns:p14="http://schemas.microsoft.com/office/powerpoint/2010/main" val="3245236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Blue">
    <p:bg>
      <p:bgPr>
        <a:solidFill>
          <a:srgbClr val="F5F5F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5F5F5"/>
          </a:solidFill>
          <a:ln>
            <a:noFill/>
          </a:ln>
        </p:spPr>
        <p:txBody>
          <a:bodyPr wrap="square" rtlCol="0" anchor="ctr">
            <a:noAutofit/>
          </a:bodyPr>
          <a:lstStyle/>
          <a:p>
            <a:pPr algn="ctr"/>
            <a:endParaRPr lang="en-CA" sz="5801" b="1">
              <a:solidFill>
                <a:schemeClr val="bg1"/>
              </a:solidFill>
              <a:latin typeface="Corbel" charset="0"/>
              <a:ea typeface="Corbel" charset="0"/>
              <a:cs typeface="Corbel" charset="0"/>
            </a:endParaRPr>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5" y="258929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8" name="Content Placeholder 4">
            <a:extLst>
              <a:ext uri="{FF2B5EF4-FFF2-40B4-BE49-F238E27FC236}">
                <a16:creationId xmlns:a16="http://schemas.microsoft.com/office/drawing/2014/main" id="{953852F4-680D-4F8B-8DAE-5CBFDCB314E9}"/>
              </a:ext>
            </a:extLst>
          </p:cNvPr>
          <p:cNvSpPr>
            <a:spLocks noGrp="1"/>
          </p:cNvSpPr>
          <p:nvPr>
            <p:ph sz="quarter" idx="15"/>
          </p:nvPr>
        </p:nvSpPr>
        <p:spPr>
          <a:xfrm>
            <a:off x="5243516" y="873001"/>
            <a:ext cx="6315074" cy="5112000"/>
          </a:xfrm>
          <a:solidFill>
            <a:schemeClr val="bg1"/>
          </a:solidFill>
        </p:spPr>
        <p:txBody>
          <a:bodyPr lIns="252000" tIns="252000" rIns="252000" bIns="252000"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12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dirty="0"/>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31632"/>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46260"/>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31632"/>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46260"/>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94621"/>
            <a:ext cx="1705549" cy="2275200"/>
          </a:xfrm>
          <a:solidFill>
            <a:schemeClr val="bg2"/>
          </a:solidFill>
        </p:spPr>
        <p:txBody>
          <a:bodyPr>
            <a:normAutofit/>
          </a:bodyPr>
          <a:lstStyle>
            <a:lvl1pPr marL="0" indent="0">
              <a:buNone/>
              <a:defRPr sz="1600"/>
            </a:lvl1pPr>
          </a:lstStyle>
          <a:p>
            <a:r>
              <a:rPr lang="en-CA" dirty="0"/>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70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dirty="0"/>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66535"/>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601018"/>
            <a:ext cx="1705549" cy="2275200"/>
          </a:xfrm>
          <a:solidFill>
            <a:schemeClr val="bg2"/>
          </a:solidFill>
        </p:spPr>
        <p:txBody>
          <a:bodyPr>
            <a:normAutofit/>
          </a:bodyPr>
          <a:lstStyle>
            <a:lvl1pPr marL="0" indent="0">
              <a:buNone/>
              <a:defRPr sz="1600"/>
            </a:lvl1pPr>
          </a:lstStyle>
          <a:p>
            <a:r>
              <a:rPr lang="en-CA" dirty="0"/>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63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flip="none" rotWithShape="1">
            <a:gsLst>
              <a:gs pos="0">
                <a:schemeClr val="tx2"/>
              </a:gs>
              <a:gs pos="100000">
                <a:schemeClr val="tx2">
                  <a:lumMod val="90000"/>
                  <a:lumOff val="10000"/>
                </a:schemeClr>
              </a:gs>
            </a:gsLst>
            <a:lin ang="0" scaled="1"/>
            <a:tileRect/>
          </a:gradFill>
          <a:ln>
            <a:noFill/>
          </a:ln>
        </p:spPr>
        <p:txBody>
          <a:bodyPr wrap="square" rtlCol="0" anchor="ctr">
            <a:noAutofit/>
          </a:bodyPr>
          <a:lstStyle/>
          <a:p>
            <a:pPr algn="l"/>
            <a:endParaRPr lang="en-CA" sz="5800" b="1" dirty="0">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dirty="0"/>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6492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5800" b="1" dirty="0">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dirty="0"/>
          </a:p>
        </p:txBody>
      </p:sp>
      <p:sp>
        <p:nvSpPr>
          <p:cNvPr id="5" name="Rectangle 4">
            <a:extLst>
              <a:ext uri="{FF2B5EF4-FFF2-40B4-BE49-F238E27FC236}">
                <a16:creationId xmlns:a16="http://schemas.microsoft.com/office/drawing/2014/main" id="{93251B7A-05D9-420D-A009-67CEB6B7A751}"/>
              </a:ext>
            </a:extLst>
          </p:cNvPr>
          <p:cNvSpPr/>
          <p:nvPr/>
        </p:nvSpPr>
        <p:spPr>
          <a:xfrm>
            <a:off x="3576918" y="6562165"/>
            <a:ext cx="8615082" cy="295835"/>
          </a:xfrm>
          <a:prstGeom prst="rect">
            <a:avLst/>
          </a:prstGeom>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8" y="6562165"/>
            <a:ext cx="8615082" cy="295835"/>
          </a:xfrm>
          <a:prstGeom prst="rect">
            <a:avLst/>
          </a:prstGeom>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09161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2"/>
            <a:ext cx="553143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dirty="0"/>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3" y="1585913"/>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0"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dirty="0"/>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44401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8" y="644272"/>
            <a:ext cx="5526087"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dirty="0"/>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89" y="1585913"/>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7"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dirty="0"/>
              <a:t>Click icon to add picture</a:t>
            </a:r>
          </a:p>
        </p:txBody>
      </p:sp>
      <p:sp>
        <p:nvSpPr>
          <p:cNvPr id="8" name="Rectangle 7">
            <a:extLst>
              <a:ext uri="{FF2B5EF4-FFF2-40B4-BE49-F238E27FC236}">
                <a16:creationId xmlns:a16="http://schemas.microsoft.com/office/drawing/2014/main" id="{100548C1-5B01-42B3-A260-2473880F951A}"/>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176931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Tree>
    <p:extLst>
      <p:ext uri="{BB962C8B-B14F-4D97-AF65-F5344CB8AC3E}">
        <p14:creationId xmlns:p14="http://schemas.microsoft.com/office/powerpoint/2010/main" val="260906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pic>
        <p:nvPicPr>
          <p:cNvPr id="10" name="Picture 15">
            <a:extLst>
              <a:ext uri="{FF2B5EF4-FFF2-40B4-BE49-F238E27FC236}">
                <a16:creationId xmlns:a16="http://schemas.microsoft.com/office/drawing/2014/main" id="{90F4083E-63AA-4F85-9EBC-798614D24573}"/>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spTree>
    <p:extLst>
      <p:ext uri="{BB962C8B-B14F-4D97-AF65-F5344CB8AC3E}">
        <p14:creationId xmlns:p14="http://schemas.microsoft.com/office/powerpoint/2010/main" val="135159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1_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40783172-43BF-40D2-B108-455E06A72777}"/>
              </a:ext>
            </a:extLst>
          </p:cNvPr>
          <p:cNvSpPr>
            <a:spLocks noGrp="1"/>
          </p:cNvSpPr>
          <p:nvPr>
            <p:ph type="body" idx="1"/>
          </p:nvPr>
        </p:nvSpPr>
        <p:spPr>
          <a:xfrm>
            <a:off x="642951" y="1241000"/>
            <a:ext cx="10915637"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a:extLst>
              <a:ext uri="{FF2B5EF4-FFF2-40B4-BE49-F238E27FC236}">
                <a16:creationId xmlns:a16="http://schemas.microsoft.com/office/drawing/2014/main" id="{F7E14472-7504-41FC-BA3C-9B7ED335E054}"/>
              </a:ext>
            </a:extLst>
          </p:cNvPr>
          <p:cNvSpPr>
            <a:spLocks noGrp="1"/>
          </p:cNvSpPr>
          <p:nvPr>
            <p:ph sz="quarter" idx="11"/>
          </p:nvPr>
        </p:nvSpPr>
        <p:spPr>
          <a:xfrm>
            <a:off x="636588" y="2063931"/>
            <a:ext cx="10922000" cy="417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300557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3" y="5930752"/>
            <a:ext cx="1007016" cy="217064"/>
          </a:xfrm>
          <a:prstGeom prst="rect">
            <a:avLst/>
          </a:prstGeom>
        </p:spPr>
      </p:pic>
      <p:pic>
        <p:nvPicPr>
          <p:cNvPr id="12" name="Picture 11">
            <a:extLst>
              <a:ext uri="{FF2B5EF4-FFF2-40B4-BE49-F238E27FC236}">
                <a16:creationId xmlns:a16="http://schemas.microsoft.com/office/drawing/2014/main" id="{5F23BE97-7087-4219-BA44-0638D34B7FF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8" y="5768846"/>
            <a:ext cx="831189" cy="430905"/>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93559" y="597260"/>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Photo Lef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chemeClr val="bg2"/>
          </a:solidFill>
          <a:ln>
            <a:noFill/>
          </a:ln>
        </p:spPr>
        <p:txBody>
          <a:bodyPr wrap="square" rtlCol="0" anchor="ctr">
            <a:noAutofit/>
          </a:bodyPr>
          <a:lstStyle/>
          <a:p>
            <a:pPr algn="ctr"/>
            <a:endParaRPr lang="en-CA" sz="5801"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2" y="5"/>
            <a:ext cx="6024562" cy="6857999"/>
          </a:xfrm>
          <a:prstGeom prst="rect">
            <a:avLst/>
          </a:prstGeom>
          <a:solidFill>
            <a:schemeClr val="bg2">
              <a:lumMod val="50000"/>
            </a:schemeClr>
          </a:solidFill>
        </p:spPr>
        <p:txBody>
          <a:bodyPr tIns="1548000" anchor="ctr">
            <a:normAutofit/>
          </a:bodyPr>
          <a:lstStyle>
            <a:lvl1pPr marL="0" indent="0" algn="ctr">
              <a:buNone/>
              <a:defRPr sz="2400">
                <a:solidFill>
                  <a:schemeClr val="bg1"/>
                </a:solidFill>
              </a:defRPr>
            </a:lvl1pPr>
          </a:lstStyle>
          <a:p>
            <a:r>
              <a:rPr lang="en-US"/>
              <a:t>Click icon to add picture</a:t>
            </a:r>
          </a:p>
        </p:txBody>
      </p:sp>
      <p:sp>
        <p:nvSpPr>
          <p:cNvPr id="9" name="Content Placeholder 4">
            <a:extLst>
              <a:ext uri="{FF2B5EF4-FFF2-40B4-BE49-F238E27FC236}">
                <a16:creationId xmlns:a16="http://schemas.microsoft.com/office/drawing/2014/main" id="{107B6850-1BA6-4E50-B30D-EF39F1330E5D}"/>
              </a:ext>
            </a:extLst>
          </p:cNvPr>
          <p:cNvSpPr>
            <a:spLocks noGrp="1"/>
          </p:cNvSpPr>
          <p:nvPr>
            <p:ph sz="quarter" idx="15"/>
          </p:nvPr>
        </p:nvSpPr>
        <p:spPr>
          <a:xfrm>
            <a:off x="5243516" y="873001"/>
            <a:ext cx="6315074" cy="5112000"/>
          </a:xfrm>
          <a:solidFill>
            <a:schemeClr val="bg1"/>
          </a:solidFill>
        </p:spPr>
        <p:txBody>
          <a:bodyPr lIns="252000" tIns="252000" rIns="252000" bIns="252000"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7164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62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2" name="Picture 15">
            <a:extLst>
              <a:ext uri="{FF2B5EF4-FFF2-40B4-BE49-F238E27FC236}">
                <a16:creationId xmlns:a16="http://schemas.microsoft.com/office/drawing/2014/main" id="{65478011-63A8-4C25-A3D7-6EF4D780F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dirty="0"/>
              <a:t>Click icon to upload </a:t>
            </a:r>
            <a:br>
              <a:rPr lang="en-CA" dirty="0"/>
            </a:br>
            <a:r>
              <a:rPr lang="en-CA" dirty="0"/>
              <a:t>a cover image</a:t>
            </a:r>
          </a:p>
          <a:p>
            <a:endParaRPr lang="en-CA" dirty="0"/>
          </a:p>
          <a:p>
            <a:endParaRPr lang="en-CA" dirty="0"/>
          </a:p>
          <a:p>
            <a:endParaRPr lang="en-CA" dirty="0"/>
          </a:p>
          <a:p>
            <a:endParaRPr lang="en-CA" dirty="0"/>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91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0" y="0"/>
            <a:ext cx="6946900" cy="6864350"/>
          </a:xfrm>
          <a:prstGeom prst="rect">
            <a:avLst/>
          </a:prstGeom>
          <a:solidFill>
            <a:schemeClr val="tx2"/>
          </a:solidFill>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dirty="0"/>
              <a:t>Click icon to upload </a:t>
            </a:r>
            <a:br>
              <a:rPr lang="en-CA" dirty="0"/>
            </a:br>
            <a:r>
              <a:rPr lang="en-CA" dirty="0"/>
              <a:t>a cover image</a:t>
            </a:r>
          </a:p>
          <a:p>
            <a:endParaRPr lang="en-CA" dirty="0"/>
          </a:p>
          <a:p>
            <a:endParaRPr lang="en-CA" dirty="0"/>
          </a:p>
          <a:p>
            <a:endParaRPr lang="en-CA" dirty="0"/>
          </a:p>
          <a:p>
            <a:endParaRPr lang="en-CA" dirty="0"/>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91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395674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390579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dirty="0"/>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190438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0504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10299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159226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plit Photo Right">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2152221-C99B-A74A-9990-A84A5DA18608}"/>
              </a:ext>
            </a:extLst>
          </p:cNvPr>
          <p:cNvGrpSpPr/>
          <p:nvPr userDrawn="1"/>
        </p:nvGrpSpPr>
        <p:grpSpPr>
          <a:xfrm>
            <a:off x="8910652" y="5706973"/>
            <a:ext cx="2645350" cy="1566114"/>
            <a:chOff x="8910651" y="5706969"/>
            <a:chExt cx="2645350" cy="1566114"/>
          </a:xfrm>
        </p:grpSpPr>
        <p:sp>
          <p:nvSpPr>
            <p:cNvPr id="11" name="Parallelogram 10">
              <a:extLst>
                <a:ext uri="{FF2B5EF4-FFF2-40B4-BE49-F238E27FC236}">
                  <a16:creationId xmlns:a16="http://schemas.microsoft.com/office/drawing/2014/main" id="{84BE7EF0-86C6-2D4F-BB05-7228B35226B5}"/>
                </a:ext>
              </a:extLst>
            </p:cNvPr>
            <p:cNvSpPr/>
            <p:nvPr/>
          </p:nvSpPr>
          <p:spPr>
            <a:xfrm>
              <a:off x="10932833" y="5706969"/>
              <a:ext cx="623168" cy="1566114"/>
            </a:xfrm>
            <a:prstGeom prst="parallelogram">
              <a:avLst/>
            </a:prstGeom>
            <a:solidFill>
              <a:schemeClr val="accent4"/>
            </a:solidFill>
            <a:ln>
              <a:noFill/>
            </a:ln>
          </p:spPr>
          <p:txBody>
            <a:bodyPr wrap="square" rtlCol="0" anchor="ctr">
              <a:spAutoFit/>
            </a:bodyPr>
            <a:lstStyle/>
            <a:p>
              <a:pPr algn="ctr"/>
              <a:endParaRPr lang="en-CA" sz="5801" b="1">
                <a:solidFill>
                  <a:schemeClr val="bg1"/>
                </a:solidFill>
                <a:latin typeface="Corbel" charset="0"/>
                <a:ea typeface="Corbel" charset="0"/>
                <a:cs typeface="Corbel" charset="0"/>
              </a:endParaRPr>
            </a:p>
          </p:txBody>
        </p:sp>
        <p:sp>
          <p:nvSpPr>
            <p:cNvPr id="12" name="TextBox 11">
              <a:extLst>
                <a:ext uri="{FF2B5EF4-FFF2-40B4-BE49-F238E27FC236}">
                  <a16:creationId xmlns:a16="http://schemas.microsoft.com/office/drawing/2014/main" id="{CAB35704-E320-6444-AE0D-25B7115155C2}"/>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a:solidFill>
                    <a:schemeClr val="bg1"/>
                  </a:solidFill>
                  <a:latin typeface="Segoe UI Semibold" panose="020B0702040204020203" pitchFamily="34" charset="0"/>
                  <a:cs typeface="Segoe UI Semibold" panose="020B0702040204020203" pitchFamily="34" charset="0"/>
                </a:rPr>
                <a:t>MNP.ca</a:t>
              </a:r>
            </a:p>
          </p:txBody>
        </p:sp>
        <p:cxnSp>
          <p:nvCxnSpPr>
            <p:cNvPr id="13" name="Straight Connector 12">
              <a:extLst>
                <a:ext uri="{FF2B5EF4-FFF2-40B4-BE49-F238E27FC236}">
                  <a16:creationId xmlns:a16="http://schemas.microsoft.com/office/drawing/2014/main" id="{7E938F8E-0F03-A944-B0E4-E342E6D48E4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0B1E9B-9866-E64F-9526-8F0D6C5DF4A4}"/>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5" name="Parallelogram 14">
              <a:extLst>
                <a:ext uri="{FF2B5EF4-FFF2-40B4-BE49-F238E27FC236}">
                  <a16:creationId xmlns:a16="http://schemas.microsoft.com/office/drawing/2014/main" id="{7A402903-EA49-AA4E-A1B1-74CDC06575EF}"/>
                </a:ext>
              </a:extLst>
            </p:cNvPr>
            <p:cNvSpPr/>
            <p:nvPr userDrawn="1"/>
          </p:nvSpPr>
          <p:spPr>
            <a:xfrm>
              <a:off x="10932833" y="5706969"/>
              <a:ext cx="623168" cy="1566114"/>
            </a:xfrm>
            <a:prstGeom prst="parallelogram">
              <a:avLst/>
            </a:prstGeom>
            <a:solidFill>
              <a:schemeClr val="accent4"/>
            </a:solidFill>
            <a:ln>
              <a:noFill/>
            </a:ln>
          </p:spPr>
          <p:txBody>
            <a:bodyPr wrap="square" rtlCol="0" anchor="ctr">
              <a:spAutoFit/>
            </a:bodyPr>
            <a:lstStyle/>
            <a:p>
              <a:pPr algn="ctr"/>
              <a:endParaRPr lang="en-CA" sz="5801" b="1">
                <a:solidFill>
                  <a:schemeClr val="bg1"/>
                </a:solidFill>
                <a:latin typeface="Corbel" charset="0"/>
                <a:ea typeface="Corbel" charset="0"/>
                <a:cs typeface="Corbel" charset="0"/>
              </a:endParaRPr>
            </a:p>
          </p:txBody>
        </p:sp>
        <p:cxnSp>
          <p:nvCxnSpPr>
            <p:cNvPr id="16" name="Straight Connector 15">
              <a:extLst>
                <a:ext uri="{FF2B5EF4-FFF2-40B4-BE49-F238E27FC236}">
                  <a16:creationId xmlns:a16="http://schemas.microsoft.com/office/drawing/2014/main" id="{2251487D-09F1-D64E-9187-9623B03B0CAF}"/>
                </a:ext>
              </a:extLst>
            </p:cNvPr>
            <p:cNvCxnSpPr>
              <a:cxnSpLocks/>
            </p:cNvCxnSpPr>
            <p:nvPr userDrawn="1"/>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EC02CA-1004-D843-8B75-C2978046F27D}"/>
                </a:ext>
              </a:extLst>
            </p:cNvPr>
            <p:cNvSpPr txBox="1"/>
            <p:nvPr userDrawn="1"/>
          </p:nvSpPr>
          <p:spPr>
            <a:xfrm>
              <a:off x="8929702" y="6379438"/>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grpSp>
      <p:pic>
        <p:nvPicPr>
          <p:cNvPr id="18" name="Picture 15">
            <a:extLst>
              <a:ext uri="{FF2B5EF4-FFF2-40B4-BE49-F238E27FC236}">
                <a16:creationId xmlns:a16="http://schemas.microsoft.com/office/drawing/2014/main" id="{DBD49DC5-40B9-8B4B-A384-11C28804C68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835" y="200759"/>
            <a:ext cx="626954" cy="313477"/>
          </a:xfrm>
          <a:prstGeom prst="rect">
            <a:avLst/>
          </a:prstGeom>
        </p:spPr>
      </p:pic>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9" y="644273"/>
            <a:ext cx="5392738" cy="1107996"/>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162677" y="0"/>
            <a:ext cx="6029326" cy="6858000"/>
          </a:xfrm>
          <a:prstGeom prst="rect">
            <a:avLst/>
          </a:prstGeom>
          <a:solidFill>
            <a:schemeClr val="bg2">
              <a:lumMod val="50000"/>
            </a:schemeClr>
          </a:solidFill>
        </p:spPr>
        <p:txBody>
          <a:bodyPr tIns="1548000" anchor="ctr">
            <a:normAutofit/>
          </a:bodyPr>
          <a:lstStyle>
            <a:lvl1pPr marL="0" indent="0" algn="ctr">
              <a:buNone/>
              <a:defRPr sz="2400">
                <a:solidFill>
                  <a:schemeClr val="bg1"/>
                </a:solidFill>
              </a:defRPr>
            </a:lvl1pPr>
          </a:lstStyle>
          <a:p>
            <a:r>
              <a:rPr lang="en-US"/>
              <a:t>Click icon to add picture</a:t>
            </a:r>
          </a:p>
        </p:txBody>
      </p:sp>
      <p:sp>
        <p:nvSpPr>
          <p:cNvPr id="19" name="Content Placeholder 4">
            <a:extLst>
              <a:ext uri="{FF2B5EF4-FFF2-40B4-BE49-F238E27FC236}">
                <a16:creationId xmlns:a16="http://schemas.microsoft.com/office/drawing/2014/main" id="{0D554865-6096-4D24-BBCE-C841063932B4}"/>
              </a:ext>
            </a:extLst>
          </p:cNvPr>
          <p:cNvSpPr>
            <a:spLocks noGrp="1"/>
          </p:cNvSpPr>
          <p:nvPr>
            <p:ph sz="quarter" idx="15"/>
          </p:nvPr>
        </p:nvSpPr>
        <p:spPr>
          <a:xfrm>
            <a:off x="636593" y="1592264"/>
            <a:ext cx="6315074" cy="4645025"/>
          </a:xfrm>
          <a:solidFill>
            <a:schemeClr val="bg1"/>
          </a:solidFill>
        </p:spPr>
        <p:txBody>
          <a:bodyPr lIns="252000" tIns="252000" rIns="252000" bIns="252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390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dirty="0"/>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8" y="1752268"/>
            <a:ext cx="10915650" cy="4485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683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49420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5967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436786"/>
          </a:xfrm>
          <a:prstGeom prst="rect">
            <a:avLst/>
          </a:prstGeom>
        </p:spPr>
        <p:txBody>
          <a:bodyPr wrap="square" rIns="108000"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50956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32077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37730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pic>
        <p:nvPicPr>
          <p:cNvPr id="3" name="Picture 50">
            <a:extLst>
              <a:ext uri="{FF2B5EF4-FFF2-40B4-BE49-F238E27FC236}">
                <a16:creationId xmlns:a16="http://schemas.microsoft.com/office/drawing/2014/main" id="{40655FB4-8816-4461-BCCB-D9D89DC3DC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cxnSp>
        <p:nvCxnSpPr>
          <p:cNvPr id="9" name="Straight Connector 8">
            <a:extLst>
              <a:ext uri="{FF2B5EF4-FFF2-40B4-BE49-F238E27FC236}">
                <a16:creationId xmlns:a16="http://schemas.microsoft.com/office/drawing/2014/main" id="{DCC7808F-1B44-4F48-A54B-DFF0E63CD9A8}"/>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294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Tree>
    <p:extLst>
      <p:ext uri="{BB962C8B-B14F-4D97-AF65-F5344CB8AC3E}">
        <p14:creationId xmlns:p14="http://schemas.microsoft.com/office/powerpoint/2010/main" val="3515694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dirty="0"/>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31632"/>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46260"/>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31632"/>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46260"/>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94621"/>
            <a:ext cx="1705549" cy="2275200"/>
          </a:xfrm>
          <a:solidFill>
            <a:schemeClr val="bg2"/>
          </a:solidFill>
        </p:spPr>
        <p:txBody>
          <a:bodyPr>
            <a:normAutofit/>
          </a:bodyPr>
          <a:lstStyle>
            <a:lvl1pPr marL="0" indent="0">
              <a:buNone/>
              <a:defRPr sz="1600"/>
            </a:lvl1pPr>
          </a:lstStyle>
          <a:p>
            <a:r>
              <a:rPr lang="en-CA" dirty="0"/>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48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dirty="0"/>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66535"/>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601018"/>
            <a:ext cx="1705549" cy="2275200"/>
          </a:xfrm>
          <a:solidFill>
            <a:schemeClr val="bg2"/>
          </a:solidFill>
        </p:spPr>
        <p:txBody>
          <a:bodyPr>
            <a:normAutofit/>
          </a:bodyPr>
          <a:lstStyle>
            <a:lvl1pPr marL="0" indent="0">
              <a:buNone/>
              <a:defRPr sz="1600"/>
            </a:lvl1pPr>
          </a:lstStyle>
          <a:p>
            <a:r>
              <a:rPr lang="en-CA" dirty="0"/>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Title">
    <p:bg>
      <p:bgPr>
        <a:gradFill flip="none" rotWithShape="1">
          <a:gsLst>
            <a:gs pos="0">
              <a:srgbClr val="0A2834"/>
            </a:gs>
            <a:gs pos="100000">
              <a:srgbClr val="0E515E"/>
            </a:gs>
          </a:gsLst>
          <a:lin ang="189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1"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5" y="2690000"/>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DCC7808F-1B44-4F48-A54B-DFF0E63CD9A8}"/>
              </a:ext>
            </a:extLst>
          </p:cNvPr>
          <p:cNvCxnSpPr>
            <a:cxnSpLocks/>
          </p:cNvCxnSpPr>
          <p:nvPr/>
        </p:nvCxnSpPr>
        <p:spPr>
          <a:xfrm>
            <a:off x="645298"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1"/>
            <a:ext cx="5508174" cy="280974"/>
          </a:xfrm>
          <a:prstGeom prst="rect">
            <a:avLst/>
          </a:prstGeom>
        </p:spPr>
        <p:txBody>
          <a:bodyPr wrap="square" lIns="0" rIns="0" anchor="t" anchorCtr="0">
            <a:spAutoFit/>
          </a:bodyPr>
          <a:lstStyle>
            <a:lvl1pPr marL="0" indent="0" algn="l">
              <a:lnSpc>
                <a:spcPct val="110000"/>
              </a:lnSpc>
              <a:buNone/>
              <a:defRPr sz="1801"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45298"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15">
            <a:extLst>
              <a:ext uri="{FF2B5EF4-FFF2-40B4-BE49-F238E27FC236}">
                <a16:creationId xmlns:a16="http://schemas.microsoft.com/office/drawing/2014/main" id="{5D4FC2CC-8314-4D1E-BA79-48994E4305F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8620" y="244052"/>
            <a:ext cx="626954" cy="313477"/>
          </a:xfrm>
          <a:prstGeom prst="rect">
            <a:avLst/>
          </a:prstGeom>
        </p:spPr>
      </p:pic>
    </p:spTree>
    <p:extLst>
      <p:ext uri="{BB962C8B-B14F-4D97-AF65-F5344CB8AC3E}">
        <p14:creationId xmlns:p14="http://schemas.microsoft.com/office/powerpoint/2010/main" val="2828765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flip="none" rotWithShape="1">
            <a:gsLst>
              <a:gs pos="0">
                <a:schemeClr val="tx2"/>
              </a:gs>
              <a:gs pos="100000">
                <a:schemeClr val="tx2">
                  <a:lumMod val="90000"/>
                  <a:lumOff val="10000"/>
                </a:schemeClr>
              </a:gs>
            </a:gsLst>
            <a:lin ang="0" scaled="1"/>
            <a:tileRect/>
          </a:gradFill>
          <a:ln>
            <a:noFill/>
          </a:ln>
        </p:spPr>
        <p:txBody>
          <a:bodyPr wrap="square" rtlCol="0" anchor="ctr">
            <a:noAutofit/>
          </a:bodyPr>
          <a:lstStyle/>
          <a:p>
            <a:pPr algn="l"/>
            <a:endParaRPr lang="en-CA" sz="5800" b="1" dirty="0">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dirty="0"/>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136028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5800" b="1" dirty="0">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dirty="0"/>
          </a:p>
        </p:txBody>
      </p:sp>
      <p:sp>
        <p:nvSpPr>
          <p:cNvPr id="5" name="Rectangle 4">
            <a:extLst>
              <a:ext uri="{FF2B5EF4-FFF2-40B4-BE49-F238E27FC236}">
                <a16:creationId xmlns:a16="http://schemas.microsoft.com/office/drawing/2014/main" id="{93251B7A-05D9-420D-A009-67CEB6B7A751}"/>
              </a:ext>
            </a:extLst>
          </p:cNvPr>
          <p:cNvSpPr/>
          <p:nvPr/>
        </p:nvSpPr>
        <p:spPr>
          <a:xfrm>
            <a:off x="3576918" y="6562165"/>
            <a:ext cx="8615082" cy="295835"/>
          </a:xfrm>
          <a:prstGeom prst="rect">
            <a:avLst/>
          </a:prstGeom>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8" y="6562165"/>
            <a:ext cx="8615082" cy="295835"/>
          </a:xfrm>
          <a:prstGeom prst="rect">
            <a:avLst/>
          </a:prstGeom>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279653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2"/>
            <a:ext cx="553143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dirty="0"/>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3" y="1585913"/>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0"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dirty="0"/>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278654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8" y="644272"/>
            <a:ext cx="5526087"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dirty="0"/>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89" y="1585913"/>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7"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dirty="0"/>
              <a:t>Click icon to add picture</a:t>
            </a:r>
          </a:p>
        </p:txBody>
      </p:sp>
      <p:sp>
        <p:nvSpPr>
          <p:cNvPr id="8" name="Rectangle 7">
            <a:extLst>
              <a:ext uri="{FF2B5EF4-FFF2-40B4-BE49-F238E27FC236}">
                <a16:creationId xmlns:a16="http://schemas.microsoft.com/office/drawing/2014/main" id="{100548C1-5B01-42B3-A260-2473880F951A}"/>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263576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Tree>
    <p:extLst>
      <p:ext uri="{BB962C8B-B14F-4D97-AF65-F5344CB8AC3E}">
        <p14:creationId xmlns:p14="http://schemas.microsoft.com/office/powerpoint/2010/main" val="21370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2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pic>
        <p:nvPicPr>
          <p:cNvPr id="10" name="Picture 15">
            <a:extLst>
              <a:ext uri="{FF2B5EF4-FFF2-40B4-BE49-F238E27FC236}">
                <a16:creationId xmlns:a16="http://schemas.microsoft.com/office/drawing/2014/main" id="{90F4083E-63AA-4F85-9EBC-798614D2457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spTree>
    <p:extLst>
      <p:ext uri="{BB962C8B-B14F-4D97-AF65-F5344CB8AC3E}">
        <p14:creationId xmlns:p14="http://schemas.microsoft.com/office/powerpoint/2010/main" val="101369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347440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BG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0" y="0"/>
            <a:ext cx="12192000" cy="6857999"/>
          </a:xfrm>
          <a:prstGeom prst="rect">
            <a:avLst/>
          </a:prstGeom>
          <a:gradFill flip="none" rotWithShape="1">
            <a:gsLst>
              <a:gs pos="16000">
                <a:schemeClr val="tx2"/>
              </a:gs>
              <a:gs pos="66000">
                <a:srgbClr val="000000">
                  <a:alpha val="40000"/>
                </a:srgbClr>
              </a:gs>
              <a:gs pos="100000">
                <a:schemeClr val="tx1">
                  <a:alpha val="0"/>
                </a:schemeClr>
              </a:gs>
            </a:gsLst>
            <a:lin ang="18600000" scaled="0"/>
            <a:tileRect/>
          </a:gradFill>
        </p:spPr>
        <p:txBody>
          <a:bodyPr wrap="square" rtlCol="0" anchor="ctr">
            <a:spAutoFit/>
          </a:bodyPr>
          <a:lstStyle/>
          <a:p>
            <a:pPr marL="0" marR="0" lvl="0" indent="0" algn="ctr" defTabSz="914375" eaLnBrk="1" fontAlgn="auto" latinLnBrk="0" hangingPunct="1">
              <a:lnSpc>
                <a:spcPct val="100000"/>
              </a:lnSpc>
              <a:spcBef>
                <a:spcPts val="0"/>
              </a:spcBef>
              <a:spcAft>
                <a:spcPts val="0"/>
              </a:spcAft>
              <a:buClrTx/>
              <a:buSzTx/>
              <a:buFontTx/>
              <a:buNone/>
              <a:tabLst/>
              <a:defRPr/>
            </a:pPr>
            <a:endParaRPr kumimoji="0" lang="en-CA" sz="5801" b="1" i="0" u="none" strike="noStrike" kern="0" cap="none" spc="0" normalizeH="0" baseline="0" noProof="0">
              <a:ln>
                <a:noFill/>
              </a:ln>
              <a:solidFill>
                <a:srgbClr val="181718"/>
              </a:solidFill>
              <a:effectLst/>
              <a:uLnTx/>
              <a:uFillTx/>
              <a:latin typeface="Corbel" charset="0"/>
              <a:ea typeface="Corbel" charset="0"/>
              <a:cs typeface="Corbel" charset="0"/>
            </a:endParaRPr>
          </a:p>
        </p:txBody>
      </p:sp>
      <p:pic>
        <p:nvPicPr>
          <p:cNvPr id="3" name="Picture 2" descr="Graphical user interface&#10;&#10;Description automatically generated with medium confidence">
            <a:extLst>
              <a:ext uri="{FF2B5EF4-FFF2-40B4-BE49-F238E27FC236}">
                <a16:creationId xmlns:a16="http://schemas.microsoft.com/office/drawing/2014/main" id="{2C94B0A7-2B1B-4B65-85C5-B0931BD05B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2799" y="5852311"/>
            <a:ext cx="1112614" cy="380261"/>
          </a:xfrm>
          <a:prstGeom prst="rect">
            <a:avLst/>
          </a:prstGeom>
        </p:spPr>
      </p:pic>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91" y="3713581"/>
            <a:ext cx="5387977" cy="280974"/>
          </a:xfrm>
          <a:prstGeom prst="rect">
            <a:avLst/>
          </a:prstGeom>
        </p:spPr>
        <p:txBody>
          <a:bodyPr wrap="square" lIns="0" rIns="0" anchor="t" anchorCtr="0">
            <a:spAutoFit/>
          </a:bodyPr>
          <a:lstStyle>
            <a:lvl1pPr marL="0" indent="0" algn="l">
              <a:lnSpc>
                <a:spcPct val="110000"/>
              </a:lnSpc>
              <a:buNone/>
              <a:defRPr sz="1801"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4" y="2136001"/>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8" y="3488668"/>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4277027E-07EA-C64B-8C28-B508A8BACC5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8907" y="636587"/>
            <a:ext cx="1056508" cy="528254"/>
          </a:xfrm>
          <a:prstGeom prst="rect">
            <a:avLst/>
          </a:prstGeom>
        </p:spPr>
      </p:pic>
      <p:pic>
        <p:nvPicPr>
          <p:cNvPr id="21" name="Picture 8">
            <a:extLst>
              <a:ext uri="{FF2B5EF4-FFF2-40B4-BE49-F238E27FC236}">
                <a16:creationId xmlns:a16="http://schemas.microsoft.com/office/drawing/2014/main" id="{732416F0-42D6-455D-9939-B84B199A0456}"/>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9353975" y="5954522"/>
            <a:ext cx="900000" cy="195000"/>
          </a:xfrm>
          <a:prstGeom prst="rect">
            <a:avLst/>
          </a:prstGeom>
        </p:spPr>
      </p:pic>
      <p:sp>
        <p:nvSpPr>
          <p:cNvPr id="12" name="Text Placeholder 9">
            <a:extLst>
              <a:ext uri="{FF2B5EF4-FFF2-40B4-BE49-F238E27FC236}">
                <a16:creationId xmlns:a16="http://schemas.microsoft.com/office/drawing/2014/main" id="{E95246B7-D0D0-4662-8DC4-38BBD5749F31}"/>
              </a:ext>
            </a:extLst>
          </p:cNvPr>
          <p:cNvSpPr>
            <a:spLocks noGrp="1"/>
          </p:cNvSpPr>
          <p:nvPr>
            <p:ph type="body" sz="quarter" idx="15" hasCustomPrompt="1"/>
          </p:nvPr>
        </p:nvSpPr>
        <p:spPr>
          <a:xfrm>
            <a:off x="645297" y="4168803"/>
            <a:ext cx="2758658" cy="184666"/>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grpSp>
        <p:nvGrpSpPr>
          <p:cNvPr id="16" name="Group 15">
            <a:extLst>
              <a:ext uri="{FF2B5EF4-FFF2-40B4-BE49-F238E27FC236}">
                <a16:creationId xmlns:a16="http://schemas.microsoft.com/office/drawing/2014/main" id="{F565E167-C0E7-41DB-B616-76DEA0A5A3B0}"/>
              </a:ext>
            </a:extLst>
          </p:cNvPr>
          <p:cNvGrpSpPr/>
          <p:nvPr userDrawn="1"/>
        </p:nvGrpSpPr>
        <p:grpSpPr>
          <a:xfrm>
            <a:off x="621912" y="5925979"/>
            <a:ext cx="2645164" cy="244800"/>
            <a:chOff x="8925512" y="6372241"/>
            <a:chExt cx="2645164" cy="244800"/>
          </a:xfrm>
        </p:grpSpPr>
        <p:cxnSp>
          <p:nvCxnSpPr>
            <p:cNvPr id="18" name="Straight Connector 17">
              <a:extLst>
                <a:ext uri="{FF2B5EF4-FFF2-40B4-BE49-F238E27FC236}">
                  <a16:creationId xmlns:a16="http://schemas.microsoft.com/office/drawing/2014/main" id="{33D510B3-E757-4A74-9B28-85710FB47F1B}"/>
                </a:ext>
              </a:extLst>
            </p:cNvPr>
            <p:cNvCxnSpPr>
              <a:cxnSpLocks/>
            </p:cNvCxnSpPr>
            <p:nvPr userDrawn="1"/>
          </p:nvCxnSpPr>
          <p:spPr>
            <a:xfrm>
              <a:off x="8938245" y="6372241"/>
              <a:ext cx="2626300" cy="0"/>
            </a:xfrm>
            <a:prstGeom prst="line">
              <a:avLst/>
            </a:prstGeom>
            <a:ln w="12700">
              <a:solidFill>
                <a:srgbClr val="F15A27"/>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E35B3FC-6F1D-42FD-B913-1C955176C0C0}"/>
                </a:ext>
              </a:extLst>
            </p:cNvPr>
            <p:cNvSpPr txBox="1"/>
            <p:nvPr userDrawn="1"/>
          </p:nvSpPr>
          <p:spPr>
            <a:xfrm>
              <a:off x="8925512" y="6384273"/>
              <a:ext cx="1619376" cy="215444"/>
            </a:xfrm>
            <a:prstGeom prst="rect">
              <a:avLst/>
            </a:prstGeom>
            <a:noFill/>
          </p:spPr>
          <p:txBody>
            <a:bodyPr wrap="square" lIns="0" rIns="0" rtlCol="0">
              <a:spAutoFit/>
            </a:bodyPr>
            <a:lstStyle/>
            <a:p>
              <a:pPr algn="r"/>
              <a:r>
                <a:rPr lang="en-CA" sz="800" b="1">
                  <a:solidFill>
                    <a:schemeClr val="bg1"/>
                  </a:solidFill>
                  <a:latin typeface="Segoe UI Semibold" panose="020B0702040204020203" pitchFamily="34" charset="0"/>
                  <a:cs typeface="Segoe UI Semibold" panose="020B0702040204020203" pitchFamily="34" charset="0"/>
                </a:rPr>
                <a:t>Wherever business takes you</a:t>
              </a:r>
            </a:p>
          </p:txBody>
        </p:sp>
        <p:pic>
          <p:nvPicPr>
            <p:cNvPr id="23" name="Graphic 22">
              <a:extLst>
                <a:ext uri="{FF2B5EF4-FFF2-40B4-BE49-F238E27FC236}">
                  <a16:creationId xmlns:a16="http://schemas.microsoft.com/office/drawing/2014/main" id="{AFE56CC2-4F52-4A85-A86E-DC9E335ADF0B}"/>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22488" t="46747" r="25138" b="39439"/>
            <a:stretch/>
          </p:blipFill>
          <p:spPr>
            <a:xfrm>
              <a:off x="10642553" y="6372241"/>
              <a:ext cx="928123" cy="244800"/>
            </a:xfrm>
            <a:prstGeom prst="rect">
              <a:avLst/>
            </a:prstGeom>
          </p:spPr>
        </p:pic>
      </p:grpSp>
    </p:spTree>
    <p:extLst>
      <p:ext uri="{BB962C8B-B14F-4D97-AF65-F5344CB8AC3E}">
        <p14:creationId xmlns:p14="http://schemas.microsoft.com/office/powerpoint/2010/main" val="343483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plit -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1">
                  <a:lumMod val="75000"/>
                </a:schemeClr>
              </a:gs>
              <a:gs pos="100000">
                <a:schemeClr val="accent1"/>
              </a:gs>
            </a:gsLst>
            <a:lin ang="0" scaled="1"/>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pic>
        <p:nvPicPr>
          <p:cNvPr id="8" name="Picture 7" descr="A picture containing light, traffic, lit&#10;&#10;Description automatically generated">
            <a:extLst>
              <a:ext uri="{FF2B5EF4-FFF2-40B4-BE49-F238E27FC236}">
                <a16:creationId xmlns:a16="http://schemas.microsoft.com/office/drawing/2014/main" id="{43DBBC9A-80B9-4AB6-8833-8E8A4C0B768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5243512" cy="6858000"/>
          </a:xfrm>
          <a:prstGeom prst="rect">
            <a:avLst/>
          </a:prstGeom>
        </p:spPr>
      </p:pic>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8173" y="2421103"/>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64021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241000"/>
            <a:ext cx="10915637" cy="436786"/>
          </a:xfrm>
          <a:prstGeom prst="rect">
            <a:avLst/>
          </a:prstGeom>
        </p:spPr>
        <p:txBody>
          <a:bodyPr wrap="square" anchor="t" anchorCtr="0">
            <a:spAutoFit/>
          </a:bodyPr>
          <a:lstStyle>
            <a:lvl1pPr marL="0" indent="0">
              <a:buNone/>
              <a:defRPr sz="2800" b="0">
                <a:solidFill>
                  <a:schemeClr val="accent1"/>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393167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40783172-43BF-40D2-B108-455E06A72777}"/>
              </a:ext>
            </a:extLst>
          </p:cNvPr>
          <p:cNvSpPr>
            <a:spLocks noGrp="1"/>
          </p:cNvSpPr>
          <p:nvPr>
            <p:ph type="body" idx="1"/>
          </p:nvPr>
        </p:nvSpPr>
        <p:spPr>
          <a:xfrm>
            <a:off x="642951" y="1241000"/>
            <a:ext cx="10915637" cy="436786"/>
          </a:xfrm>
          <a:prstGeom prst="rect">
            <a:avLst/>
          </a:prstGeom>
        </p:spPr>
        <p:txBody>
          <a:bodyPr wrap="square" anchor="t" anchorCtr="0">
            <a:spAutoFit/>
          </a:bodyPr>
          <a:lstStyle>
            <a:lvl1pPr marL="0" indent="0">
              <a:buNone/>
              <a:defRPr sz="2800" b="0">
                <a:solidFill>
                  <a:schemeClr val="accent1"/>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a:extLst>
              <a:ext uri="{FF2B5EF4-FFF2-40B4-BE49-F238E27FC236}">
                <a16:creationId xmlns:a16="http://schemas.microsoft.com/office/drawing/2014/main" id="{F7E14472-7504-41FC-BA3C-9B7ED335E054}"/>
              </a:ext>
            </a:extLst>
          </p:cNvPr>
          <p:cNvSpPr>
            <a:spLocks noGrp="1"/>
          </p:cNvSpPr>
          <p:nvPr>
            <p:ph sz="quarter" idx="11"/>
          </p:nvPr>
        </p:nvSpPr>
        <p:spPr>
          <a:xfrm>
            <a:off x="636588" y="2063931"/>
            <a:ext cx="10922000" cy="417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68796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21634" y="5930752"/>
            <a:ext cx="1007016" cy="217064"/>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193559" y="597260"/>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20XX</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40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20XX</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619684" y="5930752"/>
            <a:ext cx="1007012" cy="217064"/>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89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20XX</a:t>
            </a:r>
          </a:p>
        </p:txBody>
      </p:sp>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2" name="Picture 15">
            <a:extLst>
              <a:ext uri="{FF2B5EF4-FFF2-40B4-BE49-F238E27FC236}">
                <a16:creationId xmlns:a16="http://schemas.microsoft.com/office/drawing/2014/main" id="{65478011-63A8-4C25-A3D7-6EF4D780F0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93559" y="597260"/>
            <a:ext cx="1435091" cy="504043"/>
          </a:xfrm>
          <a:prstGeom prst="rect">
            <a:avLst/>
          </a:prstGeom>
        </p:spPr>
      </p:pic>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8">
            <a:extLst>
              <a:ext uri="{FF2B5EF4-FFF2-40B4-BE49-F238E27FC236}">
                <a16:creationId xmlns:a16="http://schemas.microsoft.com/office/drawing/2014/main" id="{BF00E42F-7817-4D13-8D59-8B6899FD512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619684" y="5930752"/>
            <a:ext cx="1007012" cy="217064"/>
          </a:xfrm>
          <a:prstGeom prst="rect">
            <a:avLst/>
          </a:prstGeom>
        </p:spPr>
      </p:pic>
    </p:spTree>
    <p:extLst>
      <p:ext uri="{BB962C8B-B14F-4D97-AF65-F5344CB8AC3E}">
        <p14:creationId xmlns:p14="http://schemas.microsoft.com/office/powerpoint/2010/main" val="17197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20XX</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1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20XX</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26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305928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3739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 Whit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267522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204716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8386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2232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4050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8" y="1752268"/>
            <a:ext cx="10915650" cy="4485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2254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075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28511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436786"/>
          </a:xfrm>
          <a:prstGeom prst="rect">
            <a:avLst/>
          </a:prstGeom>
        </p:spPr>
        <p:txBody>
          <a:bodyPr wrap="square" rIns="108000"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05457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4472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4354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Whit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407876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pic>
        <p:nvPicPr>
          <p:cNvPr id="3" name="Picture 50">
            <a:extLst>
              <a:ext uri="{FF2B5EF4-FFF2-40B4-BE49-F238E27FC236}">
                <a16:creationId xmlns:a16="http://schemas.microsoft.com/office/drawing/2014/main" id="{40655FB4-8816-4461-BCCB-D9D89DC3DC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cxnSp>
        <p:nvCxnSpPr>
          <p:cNvPr id="9" name="Straight Connector 8">
            <a:extLst>
              <a:ext uri="{FF2B5EF4-FFF2-40B4-BE49-F238E27FC236}">
                <a16:creationId xmlns:a16="http://schemas.microsoft.com/office/drawing/2014/main" id="{DCC7808F-1B44-4F48-A54B-DFF0E63CD9A8}"/>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950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Tree>
    <p:extLst>
      <p:ext uri="{BB962C8B-B14F-4D97-AF65-F5344CB8AC3E}">
        <p14:creationId xmlns:p14="http://schemas.microsoft.com/office/powerpoint/2010/main" val="141217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31632"/>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46260"/>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31632"/>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46260"/>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94621"/>
            <a:ext cx="1705549" cy="2275200"/>
          </a:xfrm>
          <a:solidFill>
            <a:schemeClr val="bg2"/>
          </a:solidFill>
        </p:spPr>
        <p:txBody>
          <a:bodyPr>
            <a:normAutofit/>
          </a:bodyPr>
          <a:lstStyle>
            <a:lvl1pPr marL="0" indent="0">
              <a:buNone/>
              <a:defRPr sz="1600"/>
            </a:lvl1pPr>
          </a:lstStyle>
          <a:p>
            <a:r>
              <a:rPr lang="en-CA"/>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66535"/>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601018"/>
            <a:ext cx="1705549" cy="2275200"/>
          </a:xfrm>
          <a:solidFill>
            <a:schemeClr val="bg2"/>
          </a:solidFill>
        </p:spPr>
        <p:txBody>
          <a:bodyPr>
            <a:normAutofit/>
          </a:bodyPr>
          <a:lstStyle>
            <a:lvl1pPr marL="0" indent="0">
              <a:buNone/>
              <a:defRPr sz="1600"/>
            </a:lvl1pPr>
          </a:lstStyle>
          <a:p>
            <a:r>
              <a:rPr lang="en-CA"/>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4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flip="none" rotWithShape="1">
            <a:gsLst>
              <a:gs pos="0">
                <a:schemeClr val="tx2"/>
              </a:gs>
              <a:gs pos="100000">
                <a:schemeClr val="tx2">
                  <a:lumMod val="90000"/>
                  <a:lumOff val="10000"/>
                </a:schemeClr>
              </a:gs>
            </a:gsLst>
            <a:lin ang="0" scaled="1"/>
            <a:tileRect/>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11592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5" name="Rectangle 4">
            <a:extLst>
              <a:ext uri="{FF2B5EF4-FFF2-40B4-BE49-F238E27FC236}">
                <a16:creationId xmlns:a16="http://schemas.microsoft.com/office/drawing/2014/main" id="{93251B7A-05D9-420D-A009-67CEB6B7A751}"/>
              </a:ext>
            </a:extLst>
          </p:cNvPr>
          <p:cNvSpPr/>
          <p:nvPr/>
        </p:nvSpPr>
        <p:spPr>
          <a:xfrm>
            <a:off x="3576918" y="6562165"/>
            <a:ext cx="8615082" cy="295835"/>
          </a:xfrm>
          <a:prstGeom prst="rect">
            <a:avLst/>
          </a:prstGeom>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8" y="6562165"/>
            <a:ext cx="8615082" cy="295835"/>
          </a:xfrm>
          <a:prstGeom prst="rect">
            <a:avLst/>
          </a:prstGeom>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231838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2"/>
            <a:ext cx="553143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3" y="1585913"/>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0"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0912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8" y="644272"/>
            <a:ext cx="5526087"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89" y="1585913"/>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7"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100548C1-5B01-42B3-A260-2473880F951A}"/>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168427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pic>
        <p:nvPicPr>
          <p:cNvPr id="7" name="Picture 8">
            <a:extLst>
              <a:ext uri="{FF2B5EF4-FFF2-40B4-BE49-F238E27FC236}">
                <a16:creationId xmlns:a16="http://schemas.microsoft.com/office/drawing/2014/main" id="{584CE38F-00DB-4AD5-91BF-551FCCE2A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619684" y="5930752"/>
            <a:ext cx="1007012" cy="217064"/>
          </a:xfrm>
          <a:prstGeom prst="rect">
            <a:avLst/>
          </a:prstGeom>
        </p:spPr>
      </p:pic>
    </p:spTree>
    <p:extLst>
      <p:ext uri="{BB962C8B-B14F-4D97-AF65-F5344CB8AC3E}">
        <p14:creationId xmlns:p14="http://schemas.microsoft.com/office/powerpoint/2010/main" val="428312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pic>
        <p:nvPicPr>
          <p:cNvPr id="10" name="Picture 15">
            <a:extLst>
              <a:ext uri="{FF2B5EF4-FFF2-40B4-BE49-F238E27FC236}">
                <a16:creationId xmlns:a16="http://schemas.microsoft.com/office/drawing/2014/main" id="{90F4083E-63AA-4F85-9EBC-798614D245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93559" y="597260"/>
            <a:ext cx="1435091" cy="504043"/>
          </a:xfrm>
          <a:prstGeom prst="rect">
            <a:avLst/>
          </a:prstGeom>
        </p:spPr>
      </p:pic>
      <p:pic>
        <p:nvPicPr>
          <p:cNvPr id="7" name="Picture 8">
            <a:extLst>
              <a:ext uri="{FF2B5EF4-FFF2-40B4-BE49-F238E27FC236}">
                <a16:creationId xmlns:a16="http://schemas.microsoft.com/office/drawing/2014/main" id="{5738593B-7C5F-4A61-8F56-0E1231A8897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619684" y="5930752"/>
            <a:ext cx="1007012" cy="217064"/>
          </a:xfrm>
          <a:prstGeom prst="rect">
            <a:avLst/>
          </a:prstGeom>
        </p:spPr>
      </p:pic>
    </p:spTree>
    <p:extLst>
      <p:ext uri="{BB962C8B-B14F-4D97-AF65-F5344CB8AC3E}">
        <p14:creationId xmlns:p14="http://schemas.microsoft.com/office/powerpoint/2010/main" val="411464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Sub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2" y="644273"/>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5" name="Text Placeholder 2">
            <a:extLst>
              <a:ext uri="{FF2B5EF4-FFF2-40B4-BE49-F238E27FC236}">
                <a16:creationId xmlns:a16="http://schemas.microsoft.com/office/drawing/2014/main" id="{D8E4AAE3-6081-4943-BFD4-826AF44D80AA}"/>
              </a:ext>
            </a:extLst>
          </p:cNvPr>
          <p:cNvSpPr>
            <a:spLocks noGrp="1"/>
          </p:cNvSpPr>
          <p:nvPr>
            <p:ph type="body" idx="1"/>
          </p:nvPr>
        </p:nvSpPr>
        <p:spPr>
          <a:xfrm>
            <a:off x="642955" y="1213638"/>
            <a:ext cx="10915637" cy="374398"/>
          </a:xfrm>
          <a:prstGeom prst="rect">
            <a:avLst/>
          </a:prstGeom>
        </p:spPr>
        <p:txBody>
          <a:bodyPr wrap="square" anchor="t" anchorCtr="0">
            <a:spAutoFit/>
          </a:bodyPr>
          <a:lstStyle>
            <a:lvl1pPr marL="0" indent="0">
              <a:buNone/>
              <a:defRPr sz="2400" b="0">
                <a:solidFill>
                  <a:schemeClr val="accent5"/>
                </a:solidFill>
                <a:latin typeface="+mj-lt"/>
                <a:ea typeface="Segoe UI Semibold" panose="020B0702040204020203" pitchFamily="34" charset="0"/>
                <a:cs typeface="Segoe UI Semibold" panose="020B0702040204020203" pitchFamily="34" charset="0"/>
              </a:defRPr>
            </a:lvl1pPr>
            <a:lvl2pPr marL="457188" indent="0">
              <a:buNone/>
              <a:defRPr sz="2000" b="1"/>
            </a:lvl2pPr>
            <a:lvl3pPr marL="914375" indent="0">
              <a:buNone/>
              <a:defRPr sz="1801" b="1"/>
            </a:lvl3pPr>
            <a:lvl4pPr marL="1371564" indent="0">
              <a:buNone/>
              <a:defRPr sz="1600" b="1"/>
            </a:lvl4pPr>
            <a:lvl5pPr marL="1828751" indent="0">
              <a:buNone/>
              <a:defRPr sz="1600" b="1"/>
            </a:lvl5pPr>
            <a:lvl6pPr marL="2285940" indent="0">
              <a:buNone/>
              <a:defRPr sz="1600" b="1"/>
            </a:lvl6pPr>
            <a:lvl7pPr marL="2743128" indent="0">
              <a:buNone/>
              <a:defRPr sz="1600" b="1"/>
            </a:lvl7pPr>
            <a:lvl8pPr marL="3200315" indent="0">
              <a:buNone/>
              <a:defRPr sz="1600" b="1"/>
            </a:lvl8pPr>
            <a:lvl9pPr marL="3657503" indent="0">
              <a:buNone/>
              <a:defRPr sz="1600" b="1"/>
            </a:lvl9pPr>
          </a:lstStyle>
          <a:p>
            <a:pPr lvl="0"/>
            <a:r>
              <a:rPr lang="en-US"/>
              <a:t>Click to edit Master text styles</a:t>
            </a:r>
          </a:p>
        </p:txBody>
      </p:sp>
    </p:spTree>
    <p:extLst>
      <p:ext uri="{BB962C8B-B14F-4D97-AF65-F5344CB8AC3E}">
        <p14:creationId xmlns:p14="http://schemas.microsoft.com/office/powerpoint/2010/main" val="8298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27753" y="5930752"/>
            <a:ext cx="1007016" cy="217064"/>
          </a:xfrm>
          <a:prstGeom prst="rect">
            <a:avLst/>
          </a:prstGeom>
        </p:spPr>
      </p:pic>
      <p:pic>
        <p:nvPicPr>
          <p:cNvPr id="12" name="Picture 11">
            <a:extLst>
              <a:ext uri="{FF2B5EF4-FFF2-40B4-BE49-F238E27FC236}">
                <a16:creationId xmlns:a16="http://schemas.microsoft.com/office/drawing/2014/main" id="{5F23BE97-7087-4219-BA44-0638D34B7F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727398" y="5768846"/>
            <a:ext cx="831189" cy="430905"/>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193559" y="597260"/>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0C351F8C-7626-4661-AC67-ACD26700EA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9527753" y="5930752"/>
            <a:ext cx="1007016" cy="217064"/>
          </a:xfrm>
          <a:prstGeom prst="rect">
            <a:avLst/>
          </a:prstGeom>
        </p:spPr>
      </p:pic>
      <p:pic>
        <p:nvPicPr>
          <p:cNvPr id="18" name="Picture 17" descr="A close up of a logo&#10;&#10;Description automatically generated">
            <a:extLst>
              <a:ext uri="{FF2B5EF4-FFF2-40B4-BE49-F238E27FC236}">
                <a16:creationId xmlns:a16="http://schemas.microsoft.com/office/drawing/2014/main" id="{2B96A3D5-D1FF-463D-95CE-19D330CDCFF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36587" y="5714680"/>
            <a:ext cx="2938462" cy="550962"/>
          </a:xfrm>
          <a:prstGeom prst="rect">
            <a:avLst/>
          </a:prstGeom>
        </p:spPr>
      </p:pic>
    </p:spTree>
    <p:extLst>
      <p:ext uri="{BB962C8B-B14F-4D97-AF65-F5344CB8AC3E}">
        <p14:creationId xmlns:p14="http://schemas.microsoft.com/office/powerpoint/2010/main" val="224706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8" name="Picture 8">
            <a:extLst>
              <a:ext uri="{FF2B5EF4-FFF2-40B4-BE49-F238E27FC236}">
                <a16:creationId xmlns:a16="http://schemas.microsoft.com/office/drawing/2014/main" id="{6A93CDDF-E03A-41C9-85C7-64F24EE303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19" name="Picture 11">
            <a:extLst>
              <a:ext uri="{FF2B5EF4-FFF2-40B4-BE49-F238E27FC236}">
                <a16:creationId xmlns:a16="http://schemas.microsoft.com/office/drawing/2014/main" id="{F6C6932A-6F4F-46DB-8AD8-36446F467AE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20" name="Picture 19">
            <a:extLst>
              <a:ext uri="{FF2B5EF4-FFF2-40B4-BE49-F238E27FC236}">
                <a16:creationId xmlns:a16="http://schemas.microsoft.com/office/drawing/2014/main" id="{198467FF-1852-49C7-95FE-045BCE1BFAB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5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2" name="Picture 15">
            <a:extLst>
              <a:ext uri="{FF2B5EF4-FFF2-40B4-BE49-F238E27FC236}">
                <a16:creationId xmlns:a16="http://schemas.microsoft.com/office/drawing/2014/main" id="{65478011-63A8-4C25-A3D7-6EF4D780F01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pic>
        <p:nvPicPr>
          <p:cNvPr id="16" name="Picture 8">
            <a:extLst>
              <a:ext uri="{FF2B5EF4-FFF2-40B4-BE49-F238E27FC236}">
                <a16:creationId xmlns:a16="http://schemas.microsoft.com/office/drawing/2014/main" id="{FCDCE013-0C2A-4D5A-A29B-DB22B4F790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19" name="Picture 11">
            <a:extLst>
              <a:ext uri="{FF2B5EF4-FFF2-40B4-BE49-F238E27FC236}">
                <a16:creationId xmlns:a16="http://schemas.microsoft.com/office/drawing/2014/main" id="{A8BDF57E-A396-4D37-9CA1-B84D41AFBCB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20" name="Picture 19">
            <a:extLst>
              <a:ext uri="{FF2B5EF4-FFF2-40B4-BE49-F238E27FC236}">
                <a16:creationId xmlns:a16="http://schemas.microsoft.com/office/drawing/2014/main" id="{7EC1CBD9-C093-4285-ABA6-A2E8F57B290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pic>
        <p:nvPicPr>
          <p:cNvPr id="13" name="Picture 12" descr="A close up of a logo&#10;&#10;Description automatically generated">
            <a:extLst>
              <a:ext uri="{FF2B5EF4-FFF2-40B4-BE49-F238E27FC236}">
                <a16:creationId xmlns:a16="http://schemas.microsoft.com/office/drawing/2014/main" id="{347C7835-4BE4-4F35-BFE2-8804D8D910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587" y="5714680"/>
            <a:ext cx="2938462" cy="550962"/>
          </a:xfrm>
          <a:prstGeom prst="rect">
            <a:avLst/>
          </a:prstGeom>
        </p:spPr>
      </p:pic>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86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B3EBE0D5-06D2-420A-B447-ADAB38FB44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6587" y="5714680"/>
            <a:ext cx="2938462" cy="550961"/>
          </a:xfrm>
          <a:prstGeom prst="rect">
            <a:avLst/>
          </a:prstGeom>
        </p:spPr>
      </p:pic>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05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96449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6289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403271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26449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277417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Content - Whi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9" y="1592264"/>
            <a:ext cx="10915650" cy="464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297234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08300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8" y="1752268"/>
            <a:ext cx="10915650" cy="4485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4216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42205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00477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436786"/>
          </a:xfrm>
          <a:prstGeom prst="rect">
            <a:avLst/>
          </a:prstGeom>
        </p:spPr>
        <p:txBody>
          <a:bodyPr wrap="square" rIns="108000"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08151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01008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6410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pic>
        <p:nvPicPr>
          <p:cNvPr id="3" name="Picture 50">
            <a:extLst>
              <a:ext uri="{FF2B5EF4-FFF2-40B4-BE49-F238E27FC236}">
                <a16:creationId xmlns:a16="http://schemas.microsoft.com/office/drawing/2014/main" id="{40655FB4-8816-4461-BCCB-D9D89DC3DC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cxnSp>
        <p:nvCxnSpPr>
          <p:cNvPr id="9" name="Straight Connector 8">
            <a:extLst>
              <a:ext uri="{FF2B5EF4-FFF2-40B4-BE49-F238E27FC236}">
                <a16:creationId xmlns:a16="http://schemas.microsoft.com/office/drawing/2014/main" id="{DCC7808F-1B44-4F48-A54B-DFF0E63CD9A8}"/>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1847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Tree>
    <p:extLst>
      <p:ext uri="{BB962C8B-B14F-4D97-AF65-F5344CB8AC3E}">
        <p14:creationId xmlns:p14="http://schemas.microsoft.com/office/powerpoint/2010/main" val="2331132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31632"/>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46260"/>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31632"/>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46260"/>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94621"/>
            <a:ext cx="1705549" cy="2275200"/>
          </a:xfrm>
          <a:solidFill>
            <a:schemeClr val="bg2"/>
          </a:solidFill>
        </p:spPr>
        <p:txBody>
          <a:bodyPr>
            <a:normAutofit/>
          </a:bodyPr>
          <a:lstStyle>
            <a:lvl1pPr marL="0" indent="0">
              <a:buNone/>
              <a:defRPr sz="1600"/>
            </a:lvl1pPr>
          </a:lstStyle>
          <a:p>
            <a:r>
              <a:rPr lang="en-CA"/>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16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amp;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5" y="1213638"/>
            <a:ext cx="10915637" cy="374398"/>
          </a:xfrm>
          <a:prstGeom prst="rect">
            <a:avLst/>
          </a:prstGeom>
        </p:spPr>
        <p:txBody>
          <a:bodyPr wrap="square" anchor="t" anchorCtr="0">
            <a:spAutoFit/>
          </a:bodyPr>
          <a:lstStyle>
            <a:lvl1pPr marL="0" indent="0">
              <a:buNone/>
              <a:defRPr sz="2400" b="0">
                <a:solidFill>
                  <a:schemeClr val="accent5"/>
                </a:solidFill>
                <a:latin typeface="+mj-lt"/>
                <a:ea typeface="Segoe UI Semibold" panose="020B0702040204020203" pitchFamily="34" charset="0"/>
                <a:cs typeface="Segoe UI Semibold" panose="020B0702040204020203" pitchFamily="34" charset="0"/>
              </a:defRPr>
            </a:lvl1pPr>
            <a:lvl2pPr marL="457188" indent="0">
              <a:buNone/>
              <a:defRPr sz="2000" b="1"/>
            </a:lvl2pPr>
            <a:lvl3pPr marL="914375" indent="0">
              <a:buNone/>
              <a:defRPr sz="1801" b="1"/>
            </a:lvl3pPr>
            <a:lvl4pPr marL="1371564" indent="0">
              <a:buNone/>
              <a:defRPr sz="1600" b="1"/>
            </a:lvl4pPr>
            <a:lvl5pPr marL="1828751" indent="0">
              <a:buNone/>
              <a:defRPr sz="1600" b="1"/>
            </a:lvl5pPr>
            <a:lvl6pPr marL="2285940" indent="0">
              <a:buNone/>
              <a:defRPr sz="1600" b="1"/>
            </a:lvl6pPr>
            <a:lvl7pPr marL="2743128" indent="0">
              <a:buNone/>
              <a:defRPr sz="1600" b="1"/>
            </a:lvl7pPr>
            <a:lvl8pPr marL="3200315" indent="0">
              <a:buNone/>
              <a:defRPr sz="1600" b="1"/>
            </a:lvl8pPr>
            <a:lvl9pPr marL="3657503"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9" y="1878750"/>
            <a:ext cx="10915650" cy="4358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787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66535"/>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601018"/>
            <a:ext cx="1705549" cy="2275200"/>
          </a:xfrm>
          <a:solidFill>
            <a:schemeClr val="bg2"/>
          </a:solidFill>
        </p:spPr>
        <p:txBody>
          <a:bodyPr>
            <a:normAutofit/>
          </a:bodyPr>
          <a:lstStyle>
            <a:lvl1pPr marL="0" indent="0">
              <a:buNone/>
              <a:defRPr sz="1600"/>
            </a:lvl1pPr>
          </a:lstStyle>
          <a:p>
            <a:r>
              <a:rPr lang="en-CA"/>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20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flip="none" rotWithShape="1">
            <a:gsLst>
              <a:gs pos="0">
                <a:schemeClr val="tx2"/>
              </a:gs>
              <a:gs pos="100000">
                <a:schemeClr val="tx2">
                  <a:lumMod val="90000"/>
                  <a:lumOff val="10000"/>
                </a:schemeClr>
              </a:gs>
            </a:gsLst>
            <a:lin ang="0" scaled="1"/>
            <a:tileRect/>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61640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5" name="Rectangle 4">
            <a:extLst>
              <a:ext uri="{FF2B5EF4-FFF2-40B4-BE49-F238E27FC236}">
                <a16:creationId xmlns:a16="http://schemas.microsoft.com/office/drawing/2014/main" id="{93251B7A-05D9-420D-A009-67CEB6B7A751}"/>
              </a:ext>
            </a:extLst>
          </p:cNvPr>
          <p:cNvSpPr/>
          <p:nvPr/>
        </p:nvSpPr>
        <p:spPr>
          <a:xfrm>
            <a:off x="3576918" y="6562165"/>
            <a:ext cx="8615082" cy="295835"/>
          </a:xfrm>
          <a:prstGeom prst="rect">
            <a:avLst/>
          </a:prstGeom>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8" y="6562165"/>
            <a:ext cx="8615082" cy="295835"/>
          </a:xfrm>
          <a:prstGeom prst="rect">
            <a:avLst/>
          </a:prstGeom>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39994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2"/>
            <a:ext cx="553143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3" y="1585913"/>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0"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69682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8" y="644272"/>
            <a:ext cx="5526087"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89" y="1585913"/>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7"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100548C1-5B01-42B3-A260-2473880F951A}"/>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79631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3" y="5930752"/>
            <a:ext cx="1007016" cy="217064"/>
          </a:xfrm>
          <a:prstGeom prst="rect">
            <a:avLst/>
          </a:prstGeom>
        </p:spPr>
      </p:pic>
      <p:pic>
        <p:nvPicPr>
          <p:cNvPr id="12" name="Picture 11">
            <a:extLst>
              <a:ext uri="{FF2B5EF4-FFF2-40B4-BE49-F238E27FC236}">
                <a16:creationId xmlns:a16="http://schemas.microsoft.com/office/drawing/2014/main" id="{5F23BE97-7087-4219-BA44-0638D34B7FF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8" y="5768846"/>
            <a:ext cx="831189" cy="430905"/>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93559" y="597260"/>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8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89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2" name="Picture 15">
            <a:extLst>
              <a:ext uri="{FF2B5EF4-FFF2-40B4-BE49-F238E27FC236}">
                <a16:creationId xmlns:a16="http://schemas.microsoft.com/office/drawing/2014/main" id="{65478011-63A8-4C25-A3D7-6EF4D780F0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62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dirty="0"/>
              <a:t>Click icon to upload </a:t>
            </a:r>
            <a:br>
              <a:rPr lang="en-CA" dirty="0"/>
            </a:br>
            <a:r>
              <a:rPr lang="en-CA" dirty="0"/>
              <a:t>a cover image</a:t>
            </a:r>
          </a:p>
          <a:p>
            <a:endParaRPr lang="en-CA" dirty="0"/>
          </a:p>
          <a:p>
            <a:endParaRPr lang="en-CA" dirty="0"/>
          </a:p>
          <a:p>
            <a:endParaRPr lang="en-CA" dirty="0"/>
          </a:p>
          <a:p>
            <a:endParaRPr lang="en-CA" dirty="0"/>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0" y="0"/>
            <a:ext cx="6946900" cy="6864350"/>
          </a:xfrm>
          <a:prstGeom prst="rect">
            <a:avLst/>
          </a:prstGeom>
          <a:solidFill>
            <a:schemeClr val="tx2"/>
          </a:solidFill>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dirty="0"/>
              <a:t>Click icon to upload </a:t>
            </a:r>
            <a:br>
              <a:rPr lang="en-CA" dirty="0"/>
            </a:br>
            <a:r>
              <a:rPr lang="en-CA" dirty="0"/>
              <a:t>a cover image</a:t>
            </a:r>
          </a:p>
          <a:p>
            <a:endParaRPr lang="en-CA" dirty="0"/>
          </a:p>
          <a:p>
            <a:endParaRPr lang="en-CA" dirty="0"/>
          </a:p>
          <a:p>
            <a:endParaRPr lang="en-CA" dirty="0"/>
          </a:p>
          <a:p>
            <a:endParaRPr lang="en-CA" dirty="0"/>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39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41" y="1593596"/>
            <a:ext cx="5381625" cy="4644000"/>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6" y="1593597"/>
            <a:ext cx="5395913" cy="46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33614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203249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27558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dirty="0"/>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116000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1484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173868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117145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dirty="0"/>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8" y="1752268"/>
            <a:ext cx="10915650" cy="4485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422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67383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8034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436786"/>
          </a:xfrm>
          <a:prstGeom prst="rect">
            <a:avLst/>
          </a:prstGeom>
        </p:spPr>
        <p:txBody>
          <a:bodyPr wrap="square" rIns="108000"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32206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41" y="2213368"/>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6" y="2213368"/>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2" y="1603331"/>
            <a:ext cx="5381612" cy="374398"/>
          </a:xfrm>
          <a:prstGeom prst="rect">
            <a:avLst/>
          </a:prstGeom>
        </p:spPr>
        <p:txBody>
          <a:bodyPr wrap="square" rIns="108000" anchor="t" anchorCtr="0">
            <a:spAutoFit/>
          </a:bodyPr>
          <a:lstStyle>
            <a:lvl1pPr marL="0" indent="0">
              <a:buNone/>
              <a:defRPr sz="2400" b="0">
                <a:solidFill>
                  <a:schemeClr val="accent5"/>
                </a:solidFill>
                <a:latin typeface="+mj-lt"/>
                <a:ea typeface="Segoe UI Semibold" panose="020B0702040204020203" pitchFamily="34" charset="0"/>
                <a:cs typeface="Segoe UI Semibold" panose="020B0702040204020203" pitchFamily="34" charset="0"/>
              </a:defRPr>
            </a:lvl1pPr>
            <a:lvl2pPr marL="457188" indent="0">
              <a:buNone/>
              <a:defRPr sz="2000" b="1"/>
            </a:lvl2pPr>
            <a:lvl3pPr marL="914375" indent="0">
              <a:buNone/>
              <a:defRPr sz="1801" b="1"/>
            </a:lvl3pPr>
            <a:lvl4pPr marL="1371564" indent="0">
              <a:buNone/>
              <a:defRPr sz="1600" b="1"/>
            </a:lvl4pPr>
            <a:lvl5pPr marL="1828751" indent="0">
              <a:buNone/>
              <a:defRPr sz="1600" b="1"/>
            </a:lvl5pPr>
            <a:lvl6pPr marL="2285940" indent="0">
              <a:buNone/>
              <a:defRPr sz="1600" b="1"/>
            </a:lvl6pPr>
            <a:lvl7pPr marL="2743128" indent="0">
              <a:buNone/>
              <a:defRPr sz="1600" b="1"/>
            </a:lvl7pPr>
            <a:lvl8pPr marL="3200315" indent="0">
              <a:buNone/>
              <a:defRPr sz="1600" b="1"/>
            </a:lvl8pPr>
            <a:lvl9pPr marL="3657503"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6" y="1603331"/>
            <a:ext cx="5395913" cy="374398"/>
          </a:xfrm>
          <a:prstGeom prst="rect">
            <a:avLst/>
          </a:prstGeom>
        </p:spPr>
        <p:txBody>
          <a:bodyPr wrap="square" anchor="t" anchorCtr="0">
            <a:spAutoFit/>
          </a:bodyPr>
          <a:lstStyle>
            <a:lvl1pPr marL="0" indent="0">
              <a:buNone/>
              <a:defRPr sz="2400" b="0">
                <a:solidFill>
                  <a:schemeClr val="accent5"/>
                </a:solidFill>
                <a:latin typeface="+mj-lt"/>
                <a:ea typeface="Segoe UI Semibold" panose="020B0702040204020203" pitchFamily="34" charset="0"/>
                <a:cs typeface="Segoe UI Semibold" panose="020B0702040204020203" pitchFamily="34" charset="0"/>
              </a:defRPr>
            </a:lvl1pPr>
            <a:lvl2pPr marL="457188" indent="0">
              <a:buNone/>
              <a:defRPr sz="2000" b="1"/>
            </a:lvl2pPr>
            <a:lvl3pPr marL="914375" indent="0">
              <a:buNone/>
              <a:defRPr sz="1801" b="1"/>
            </a:lvl3pPr>
            <a:lvl4pPr marL="1371564" indent="0">
              <a:buNone/>
              <a:defRPr sz="1600" b="1"/>
            </a:lvl4pPr>
            <a:lvl5pPr marL="1828751" indent="0">
              <a:buNone/>
              <a:defRPr sz="1600" b="1"/>
            </a:lvl5pPr>
            <a:lvl6pPr marL="2285940" indent="0">
              <a:buNone/>
              <a:defRPr sz="1600" b="1"/>
            </a:lvl6pPr>
            <a:lvl7pPr marL="2743128" indent="0">
              <a:buNone/>
              <a:defRPr sz="1600" b="1"/>
            </a:lvl7pPr>
            <a:lvl8pPr marL="3200315" indent="0">
              <a:buNone/>
              <a:defRPr sz="1600" b="1"/>
            </a:lvl8pPr>
            <a:lvl9pPr marL="3657503"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1259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409088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32133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1615088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Tree>
    <p:extLst>
      <p:ext uri="{BB962C8B-B14F-4D97-AF65-F5344CB8AC3E}">
        <p14:creationId xmlns:p14="http://schemas.microsoft.com/office/powerpoint/2010/main" val="41704241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dirty="0"/>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31632"/>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46260"/>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31632"/>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46260"/>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94621"/>
            <a:ext cx="1705549" cy="2275200"/>
          </a:xfrm>
          <a:solidFill>
            <a:schemeClr val="bg2"/>
          </a:solidFill>
        </p:spPr>
        <p:txBody>
          <a:bodyPr>
            <a:normAutofit/>
          </a:bodyPr>
          <a:lstStyle>
            <a:lvl1pPr marL="0" indent="0">
              <a:buNone/>
              <a:defRPr sz="1600"/>
            </a:lvl1pPr>
          </a:lstStyle>
          <a:p>
            <a:r>
              <a:rPr lang="en-CA" dirty="0"/>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96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dirty="0"/>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66535"/>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601018"/>
            <a:ext cx="1705549" cy="2275200"/>
          </a:xfrm>
          <a:solidFill>
            <a:schemeClr val="bg2"/>
          </a:solidFill>
        </p:spPr>
        <p:txBody>
          <a:bodyPr>
            <a:normAutofit/>
          </a:bodyPr>
          <a:lstStyle>
            <a:lvl1pPr marL="0" indent="0">
              <a:buNone/>
              <a:defRPr sz="1600"/>
            </a:lvl1pPr>
          </a:lstStyle>
          <a:p>
            <a:r>
              <a:rPr lang="en-CA" dirty="0"/>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71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flip="none" rotWithShape="1">
            <a:gsLst>
              <a:gs pos="0">
                <a:schemeClr val="tx2"/>
              </a:gs>
              <a:gs pos="100000">
                <a:schemeClr val="tx2">
                  <a:lumMod val="90000"/>
                  <a:lumOff val="10000"/>
                </a:schemeClr>
              </a:gs>
            </a:gsLst>
            <a:lin ang="0" scaled="1"/>
            <a:tileRect/>
          </a:gradFill>
          <a:ln>
            <a:noFill/>
          </a:ln>
        </p:spPr>
        <p:txBody>
          <a:bodyPr wrap="square" rtlCol="0" anchor="ctr">
            <a:noAutofit/>
          </a:bodyPr>
          <a:lstStyle/>
          <a:p>
            <a:pPr algn="l"/>
            <a:endParaRPr lang="en-CA" sz="5800" b="1" dirty="0">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dirty="0"/>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44572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5800" b="1" dirty="0">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dirty="0"/>
          </a:p>
        </p:txBody>
      </p:sp>
      <p:sp>
        <p:nvSpPr>
          <p:cNvPr id="5" name="Rectangle 4">
            <a:extLst>
              <a:ext uri="{FF2B5EF4-FFF2-40B4-BE49-F238E27FC236}">
                <a16:creationId xmlns:a16="http://schemas.microsoft.com/office/drawing/2014/main" id="{93251B7A-05D9-420D-A009-67CEB6B7A751}"/>
              </a:ext>
            </a:extLst>
          </p:cNvPr>
          <p:cNvSpPr/>
          <p:nvPr/>
        </p:nvSpPr>
        <p:spPr>
          <a:xfrm>
            <a:off x="3576918" y="6562165"/>
            <a:ext cx="8615082" cy="295835"/>
          </a:xfrm>
          <a:prstGeom prst="rect">
            <a:avLst/>
          </a:prstGeom>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8" y="6562165"/>
            <a:ext cx="8615082" cy="295835"/>
          </a:xfrm>
          <a:prstGeom prst="rect">
            <a:avLst/>
          </a:prstGeom>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212212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2"/>
            <a:ext cx="553143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dirty="0"/>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3" y="1585913"/>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0"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dirty="0"/>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92926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8" y="644272"/>
            <a:ext cx="5526087"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dirty="0"/>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89" y="1585913"/>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7"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dirty="0"/>
              <a:t>Click icon to add picture</a:t>
            </a:r>
          </a:p>
        </p:txBody>
      </p:sp>
      <p:sp>
        <p:nvSpPr>
          <p:cNvPr id="8" name="Rectangle 7">
            <a:extLst>
              <a:ext uri="{FF2B5EF4-FFF2-40B4-BE49-F238E27FC236}">
                <a16:creationId xmlns:a16="http://schemas.microsoft.com/office/drawing/2014/main" id="{100548C1-5B01-42B3-A260-2473880F951A}"/>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39322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16.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theme" Target="../theme/theme3.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image" Target="../media/image16.sv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image" Target="../media/image16.svg"/><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image" Target="../media/image15.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image" Target="../media/image16.sv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image" Target="../media/image15.png"/><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theme" Target="../theme/theme6.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image" Target="../media/image16.sv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theme" Target="../theme/theme7.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image" Target="../media/image16.svg"/><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52" y="644273"/>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2" y="1458917"/>
            <a:ext cx="10913050" cy="4778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3" y="6362793"/>
            <a:ext cx="499143" cy="249720"/>
          </a:xfrm>
          <a:prstGeom prst="rect">
            <a:avLst/>
          </a:prstGeom>
        </p:spPr>
        <p:txBody>
          <a:bodyPr vert="horz" lIns="0" tIns="45720" rIns="0" bIns="45720" rtlCol="0" anchor="ctr"/>
          <a:lstStyle>
            <a:lvl1pPr algn="ctr">
              <a:defRPr sz="1001">
                <a:solidFill>
                  <a:schemeClr val="bg2">
                    <a:lumMod val="50000"/>
                  </a:schemeClr>
                </a:solidFill>
              </a:defRPr>
            </a:lvl1pPr>
          </a:lstStyle>
          <a:p>
            <a:fld id="{524D1A82-BAD5-4898-8C77-C821410AB1EA}" type="slidenum">
              <a:rPr lang="en-CA" smtClean="0"/>
              <a:pPr/>
              <a:t>‹#›</a:t>
            </a:fld>
            <a:endParaRPr lang="en-CA"/>
          </a:p>
        </p:txBody>
      </p:sp>
      <p:grpSp>
        <p:nvGrpSpPr>
          <p:cNvPr id="5" name="Group 4">
            <a:extLst>
              <a:ext uri="{FF2B5EF4-FFF2-40B4-BE49-F238E27FC236}">
                <a16:creationId xmlns:a16="http://schemas.microsoft.com/office/drawing/2014/main" id="{33252348-7E58-47E9-BA2E-41DB1E4D1B8F}"/>
              </a:ext>
            </a:extLst>
          </p:cNvPr>
          <p:cNvGrpSpPr/>
          <p:nvPr userDrawn="1"/>
        </p:nvGrpSpPr>
        <p:grpSpPr>
          <a:xfrm>
            <a:off x="0" y="6786001"/>
            <a:ext cx="12192000" cy="72000"/>
            <a:chOff x="0" y="6799367"/>
            <a:chExt cx="12192000" cy="72000"/>
          </a:xfrm>
        </p:grpSpPr>
        <p:sp>
          <p:nvSpPr>
            <p:cNvPr id="17" name="Rectangle 14">
              <a:extLst>
                <a:ext uri="{FF2B5EF4-FFF2-40B4-BE49-F238E27FC236}">
                  <a16:creationId xmlns:a16="http://schemas.microsoft.com/office/drawing/2014/main" id="{DFB63E4D-C850-4644-8C54-4F294F036B4B}"/>
                </a:ext>
              </a:extLst>
            </p:cNvPr>
            <p:cNvSpPr/>
            <p:nvPr userDrawn="1"/>
          </p:nvSpPr>
          <p:spPr>
            <a:xfrm rot="10800000">
              <a:off x="9708000" y="6799367"/>
              <a:ext cx="2484000" cy="72000"/>
            </a:xfrm>
            <a:custGeom>
              <a:avLst/>
              <a:gdLst>
                <a:gd name="connsiteX0" fmla="*/ 0 w 9719953"/>
                <a:gd name="connsiteY0" fmla="*/ 0 h 130629"/>
                <a:gd name="connsiteX1" fmla="*/ 9719953 w 9719953"/>
                <a:gd name="connsiteY1" fmla="*/ 0 h 130629"/>
                <a:gd name="connsiteX2" fmla="*/ 9719953 w 9719953"/>
                <a:gd name="connsiteY2" fmla="*/ 130629 h 130629"/>
                <a:gd name="connsiteX3" fmla="*/ 0 w 9719953"/>
                <a:gd name="connsiteY3" fmla="*/ 130629 h 130629"/>
                <a:gd name="connsiteX4" fmla="*/ 0 w 9719953"/>
                <a:gd name="connsiteY4" fmla="*/ 0 h 130629"/>
                <a:gd name="connsiteX0" fmla="*/ 0 w 9748528"/>
                <a:gd name="connsiteY0" fmla="*/ 0 h 130629"/>
                <a:gd name="connsiteX1" fmla="*/ 9748528 w 9748528"/>
                <a:gd name="connsiteY1" fmla="*/ 0 h 130629"/>
                <a:gd name="connsiteX2" fmla="*/ 9719953 w 9748528"/>
                <a:gd name="connsiteY2" fmla="*/ 130629 h 130629"/>
                <a:gd name="connsiteX3" fmla="*/ 0 w 9748528"/>
                <a:gd name="connsiteY3" fmla="*/ 130629 h 130629"/>
                <a:gd name="connsiteX4" fmla="*/ 0 w 9748528"/>
                <a:gd name="connsiteY4" fmla="*/ 0 h 130629"/>
                <a:gd name="connsiteX0" fmla="*/ 0 w 9735828"/>
                <a:gd name="connsiteY0" fmla="*/ 0 h 130629"/>
                <a:gd name="connsiteX1" fmla="*/ 9735828 w 9735828"/>
                <a:gd name="connsiteY1" fmla="*/ 5680 h 130629"/>
                <a:gd name="connsiteX2" fmla="*/ 9719953 w 9735828"/>
                <a:gd name="connsiteY2" fmla="*/ 130629 h 130629"/>
                <a:gd name="connsiteX3" fmla="*/ 0 w 9735828"/>
                <a:gd name="connsiteY3" fmla="*/ 130629 h 130629"/>
                <a:gd name="connsiteX4" fmla="*/ 0 w 9735828"/>
                <a:gd name="connsiteY4" fmla="*/ 0 h 130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828" h="130629">
                  <a:moveTo>
                    <a:pt x="0" y="0"/>
                  </a:moveTo>
                  <a:lnTo>
                    <a:pt x="9735828" y="5680"/>
                  </a:lnTo>
                  <a:lnTo>
                    <a:pt x="9719953" y="130629"/>
                  </a:lnTo>
                  <a:lnTo>
                    <a:pt x="0" y="130629"/>
                  </a:lnTo>
                  <a:lnTo>
                    <a:pt x="0" y="0"/>
                  </a:lnTo>
                  <a:close/>
                </a:path>
              </a:pathLst>
            </a:custGeom>
            <a:solidFill>
              <a:schemeClr val="accent4"/>
            </a:solidFill>
            <a:ln>
              <a:noFill/>
            </a:ln>
          </p:spPr>
          <p:txBody>
            <a:bodyPr wrap="square" rtlCol="0" anchor="ctr">
              <a:noAutofit/>
            </a:bodyPr>
            <a:lstStyle/>
            <a:p>
              <a:pPr algn="ctr"/>
              <a:endParaRPr lang="en-CA" sz="5801" b="1">
                <a:solidFill>
                  <a:schemeClr val="bg1"/>
                </a:solidFill>
                <a:latin typeface="Corbel" charset="0"/>
                <a:ea typeface="Corbel" charset="0"/>
                <a:cs typeface="Corbel" charset="0"/>
              </a:endParaRPr>
            </a:p>
          </p:txBody>
        </p:sp>
        <p:sp>
          <p:nvSpPr>
            <p:cNvPr id="15" name="Rectangle 14">
              <a:extLst>
                <a:ext uri="{FF2B5EF4-FFF2-40B4-BE49-F238E27FC236}">
                  <a16:creationId xmlns:a16="http://schemas.microsoft.com/office/drawing/2014/main" id="{8EDCA530-5528-4104-B0FF-038C909DF7BB}"/>
                </a:ext>
              </a:extLst>
            </p:cNvPr>
            <p:cNvSpPr/>
            <p:nvPr userDrawn="1"/>
          </p:nvSpPr>
          <p:spPr>
            <a:xfrm>
              <a:off x="0" y="6799367"/>
              <a:ext cx="9735828" cy="72000"/>
            </a:xfrm>
            <a:custGeom>
              <a:avLst/>
              <a:gdLst>
                <a:gd name="connsiteX0" fmla="*/ 0 w 9719953"/>
                <a:gd name="connsiteY0" fmla="*/ 0 h 130629"/>
                <a:gd name="connsiteX1" fmla="*/ 9719953 w 9719953"/>
                <a:gd name="connsiteY1" fmla="*/ 0 h 130629"/>
                <a:gd name="connsiteX2" fmla="*/ 9719953 w 9719953"/>
                <a:gd name="connsiteY2" fmla="*/ 130629 h 130629"/>
                <a:gd name="connsiteX3" fmla="*/ 0 w 9719953"/>
                <a:gd name="connsiteY3" fmla="*/ 130629 h 130629"/>
                <a:gd name="connsiteX4" fmla="*/ 0 w 9719953"/>
                <a:gd name="connsiteY4" fmla="*/ 0 h 130629"/>
                <a:gd name="connsiteX0" fmla="*/ 0 w 9748528"/>
                <a:gd name="connsiteY0" fmla="*/ 0 h 130629"/>
                <a:gd name="connsiteX1" fmla="*/ 9748528 w 9748528"/>
                <a:gd name="connsiteY1" fmla="*/ 0 h 130629"/>
                <a:gd name="connsiteX2" fmla="*/ 9719953 w 9748528"/>
                <a:gd name="connsiteY2" fmla="*/ 130629 h 130629"/>
                <a:gd name="connsiteX3" fmla="*/ 0 w 9748528"/>
                <a:gd name="connsiteY3" fmla="*/ 130629 h 130629"/>
                <a:gd name="connsiteX4" fmla="*/ 0 w 9748528"/>
                <a:gd name="connsiteY4" fmla="*/ 0 h 130629"/>
                <a:gd name="connsiteX0" fmla="*/ 0 w 9735828"/>
                <a:gd name="connsiteY0" fmla="*/ 0 h 130629"/>
                <a:gd name="connsiteX1" fmla="*/ 9735828 w 9735828"/>
                <a:gd name="connsiteY1" fmla="*/ 5680 h 130629"/>
                <a:gd name="connsiteX2" fmla="*/ 9719953 w 9735828"/>
                <a:gd name="connsiteY2" fmla="*/ 130629 h 130629"/>
                <a:gd name="connsiteX3" fmla="*/ 0 w 9735828"/>
                <a:gd name="connsiteY3" fmla="*/ 130629 h 130629"/>
                <a:gd name="connsiteX4" fmla="*/ 0 w 9735828"/>
                <a:gd name="connsiteY4" fmla="*/ 0 h 130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828" h="130629">
                  <a:moveTo>
                    <a:pt x="0" y="0"/>
                  </a:moveTo>
                  <a:lnTo>
                    <a:pt x="9735828" y="5680"/>
                  </a:lnTo>
                  <a:lnTo>
                    <a:pt x="9719953" y="130629"/>
                  </a:lnTo>
                  <a:lnTo>
                    <a:pt x="0" y="130629"/>
                  </a:lnTo>
                  <a:lnTo>
                    <a:pt x="0" y="0"/>
                  </a:lnTo>
                  <a:close/>
                </a:path>
              </a:pathLst>
            </a:custGeom>
            <a:solidFill>
              <a:schemeClr val="accent5"/>
            </a:solidFill>
            <a:ln>
              <a:noFill/>
            </a:ln>
          </p:spPr>
          <p:txBody>
            <a:bodyPr wrap="square" rtlCol="0" anchor="ctr">
              <a:noAutofit/>
            </a:bodyPr>
            <a:lstStyle/>
            <a:p>
              <a:pPr algn="ctr"/>
              <a:endParaRPr lang="en-CA" sz="5801" b="1">
                <a:solidFill>
                  <a:schemeClr val="bg1"/>
                </a:solidFill>
                <a:latin typeface="Corbel" charset="0"/>
                <a:ea typeface="Corbel" charset="0"/>
                <a:cs typeface="Corbel" charset="0"/>
              </a:endParaRPr>
            </a:p>
          </p:txBody>
        </p:sp>
      </p:grpSp>
      <p:pic>
        <p:nvPicPr>
          <p:cNvPr id="20" name="Picture 15">
            <a:extLst>
              <a:ext uri="{FF2B5EF4-FFF2-40B4-BE49-F238E27FC236}">
                <a16:creationId xmlns:a16="http://schemas.microsoft.com/office/drawing/2014/main" id="{577D37AD-86B1-6F4C-AD14-6C48819BA2AB}"/>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11178620" y="244052"/>
            <a:ext cx="626954" cy="313477"/>
          </a:xfrm>
          <a:prstGeom prst="rect">
            <a:avLst/>
          </a:prstGeom>
        </p:spPr>
      </p:pic>
      <p:grpSp>
        <p:nvGrpSpPr>
          <p:cNvPr id="12" name="Group 11">
            <a:extLst>
              <a:ext uri="{FF2B5EF4-FFF2-40B4-BE49-F238E27FC236}">
                <a16:creationId xmlns:a16="http://schemas.microsoft.com/office/drawing/2014/main" id="{786D6A11-7082-4EDB-A291-3F6ECFA4C0D2}"/>
              </a:ext>
            </a:extLst>
          </p:cNvPr>
          <p:cNvGrpSpPr/>
          <p:nvPr userDrawn="1"/>
        </p:nvGrpSpPr>
        <p:grpSpPr>
          <a:xfrm>
            <a:off x="8925512" y="6372241"/>
            <a:ext cx="2645164" cy="244800"/>
            <a:chOff x="8925512" y="6372241"/>
            <a:chExt cx="2645164" cy="244800"/>
          </a:xfrm>
        </p:grpSpPr>
        <p:cxnSp>
          <p:nvCxnSpPr>
            <p:cNvPr id="23" name="Straight Connector 22">
              <a:extLst>
                <a:ext uri="{FF2B5EF4-FFF2-40B4-BE49-F238E27FC236}">
                  <a16:creationId xmlns:a16="http://schemas.microsoft.com/office/drawing/2014/main" id="{3392FE92-0BA2-49EC-A581-5AA28D9FBFB2}"/>
                </a:ext>
              </a:extLst>
            </p:cNvPr>
            <p:cNvCxnSpPr>
              <a:cxnSpLocks/>
            </p:cNvCxnSpPr>
            <p:nvPr userDrawn="1"/>
          </p:nvCxnSpPr>
          <p:spPr>
            <a:xfrm>
              <a:off x="8938245" y="6372241"/>
              <a:ext cx="2626300" cy="0"/>
            </a:xfrm>
            <a:prstGeom prst="line">
              <a:avLst/>
            </a:prstGeom>
            <a:ln w="12700">
              <a:solidFill>
                <a:srgbClr val="F15A27"/>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6BE97B6-8C6A-43AE-8090-FE8BC285F770}"/>
                </a:ext>
              </a:extLst>
            </p:cNvPr>
            <p:cNvSpPr txBox="1"/>
            <p:nvPr userDrawn="1"/>
          </p:nvSpPr>
          <p:spPr>
            <a:xfrm>
              <a:off x="8925512" y="6384273"/>
              <a:ext cx="1619376"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pic>
          <p:nvPicPr>
            <p:cNvPr id="10" name="Graphic 9">
              <a:extLst>
                <a:ext uri="{FF2B5EF4-FFF2-40B4-BE49-F238E27FC236}">
                  <a16:creationId xmlns:a16="http://schemas.microsoft.com/office/drawing/2014/main" id="{68680E12-45FF-41D0-8D8A-2A7F9D3E1829}"/>
                </a:ext>
              </a:extLst>
            </p:cNvPr>
            <p:cNvPicPr>
              <a:picLocks noChangeAspect="1"/>
            </p:cNvPicPr>
            <p:nvPr userDrawn="1"/>
          </p:nvPicPr>
          <p:blipFill rotWithShape="1">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l="22488" t="46747" r="25138" b="39439"/>
            <a:stretch/>
          </p:blipFill>
          <p:spPr>
            <a:xfrm>
              <a:off x="10642553" y="6372241"/>
              <a:ext cx="928123" cy="244800"/>
            </a:xfrm>
            <a:prstGeom prst="rect">
              <a:avLst/>
            </a:prstGeom>
          </p:spPr>
        </p:pic>
      </p:grpSp>
    </p:spTree>
    <p:extLst>
      <p:ext uri="{BB962C8B-B14F-4D97-AF65-F5344CB8AC3E}">
        <p14:creationId xmlns:p14="http://schemas.microsoft.com/office/powerpoint/2010/main" val="85692322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900" r:id="rId19"/>
    <p:sldLayoutId id="2147483901" r:id="rId20"/>
    <p:sldLayoutId id="2147483902" r:id="rId21"/>
    <p:sldLayoutId id="2147483939"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5"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192" indent="-277192" algn="l" defTabSz="457188" rtl="0" eaLnBrk="1" latinLnBrk="0" hangingPunct="1">
        <a:lnSpc>
          <a:spcPct val="110000"/>
        </a:lnSpc>
        <a:spcBef>
          <a:spcPts val="900"/>
        </a:spcBef>
        <a:buClr>
          <a:schemeClr val="accent5"/>
        </a:buClr>
        <a:buSzPct val="100000"/>
        <a:buFont typeface="Arial" panose="020B0604020202020204" pitchFamily="34" charset="0"/>
        <a:buChar char="•"/>
        <a:defRPr lang="en-CA" sz="24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783" indent="-228595" algn="l" defTabSz="914375" rtl="0" eaLnBrk="1" latinLnBrk="0" hangingPunct="1">
        <a:lnSpc>
          <a:spcPct val="110000"/>
        </a:lnSpc>
        <a:spcBef>
          <a:spcPts val="601"/>
        </a:spcBef>
        <a:buClr>
          <a:schemeClr val="accent5"/>
        </a:buClr>
        <a:buSzPct val="90000"/>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2pPr>
      <a:lvl3pPr marL="1142969" indent="-228595" algn="l" defTabSz="914375" rtl="0" eaLnBrk="1" latinLnBrk="0" hangingPunct="1">
        <a:lnSpc>
          <a:spcPct val="110000"/>
        </a:lnSpc>
        <a:spcBef>
          <a:spcPts val="601"/>
        </a:spcBef>
        <a:buClr>
          <a:schemeClr val="accent5"/>
        </a:buClr>
        <a:buFont typeface="Arial" panose="020B0604020202020204" pitchFamily="34" charset="0"/>
        <a:buChar char="•"/>
        <a:defRPr sz="1801" kern="1200">
          <a:solidFill>
            <a:schemeClr val="tx1"/>
          </a:solidFill>
          <a:latin typeface="+mn-lt"/>
          <a:ea typeface="Segoe UI Light" panose="020B0502040204020203" pitchFamily="34" charset="0"/>
          <a:cs typeface="Segoe UI Light" panose="020B0502040204020203" pitchFamily="34" charset="0"/>
        </a:defRPr>
      </a:lvl3pPr>
      <a:lvl4pPr marL="1600159" indent="-228595" algn="l" defTabSz="914375" rtl="0" eaLnBrk="1" latinLnBrk="0" hangingPunct="1">
        <a:lnSpc>
          <a:spcPct val="110000"/>
        </a:lnSpc>
        <a:spcBef>
          <a:spcPts val="601"/>
        </a:spcBef>
        <a:buClr>
          <a:schemeClr val="accent5"/>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4pPr>
      <a:lvl5pPr marL="2057345" indent="-228595" algn="l" defTabSz="914375" rtl="0" eaLnBrk="1" latinLnBrk="0" hangingPunct="1">
        <a:lnSpc>
          <a:spcPct val="110000"/>
        </a:lnSpc>
        <a:spcBef>
          <a:spcPts val="601"/>
        </a:spcBef>
        <a:buClr>
          <a:schemeClr val="accent5"/>
        </a:buClr>
        <a:buFont typeface="Arial" panose="020B0604020202020204" pitchFamily="34" charset="0"/>
        <a:buChar char="•"/>
        <a:defRPr sz="1401" kern="1200">
          <a:solidFill>
            <a:schemeClr val="tx1"/>
          </a:solidFill>
          <a:latin typeface="+mn-lt"/>
          <a:ea typeface="Segoe UI Light" panose="020B0502040204020203" pitchFamily="34" charset="0"/>
          <a:cs typeface="Segoe UI Light" panose="020B0502040204020203" pitchFamily="34" charset="0"/>
        </a:defRPr>
      </a:lvl5pPr>
      <a:lvl6pPr marL="2514534" indent="-228595" algn="l" defTabSz="914375"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721" indent="-228595" algn="l" defTabSz="914375"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909" indent="-228595" algn="l" defTabSz="914375"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097" indent="-228595" algn="l" defTabSz="914375"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375" rtl="0" eaLnBrk="1" latinLnBrk="0" hangingPunct="1">
        <a:defRPr sz="1801" kern="1200">
          <a:solidFill>
            <a:schemeClr val="tx1"/>
          </a:solidFill>
          <a:latin typeface="+mn-lt"/>
          <a:ea typeface="+mn-ea"/>
          <a:cs typeface="+mn-cs"/>
        </a:defRPr>
      </a:lvl1pPr>
      <a:lvl2pPr marL="457188" algn="l" defTabSz="914375" rtl="0" eaLnBrk="1" latinLnBrk="0" hangingPunct="1">
        <a:defRPr sz="1801" kern="1200">
          <a:solidFill>
            <a:schemeClr val="tx1"/>
          </a:solidFill>
          <a:latin typeface="+mn-lt"/>
          <a:ea typeface="+mn-ea"/>
          <a:cs typeface="+mn-cs"/>
        </a:defRPr>
      </a:lvl2pPr>
      <a:lvl3pPr marL="914375" algn="l" defTabSz="914375" rtl="0" eaLnBrk="1" latinLnBrk="0" hangingPunct="1">
        <a:defRPr sz="1801" kern="1200">
          <a:solidFill>
            <a:schemeClr val="tx1"/>
          </a:solidFill>
          <a:latin typeface="+mn-lt"/>
          <a:ea typeface="+mn-ea"/>
          <a:cs typeface="+mn-cs"/>
        </a:defRPr>
      </a:lvl3pPr>
      <a:lvl4pPr marL="1371564" algn="l" defTabSz="914375" rtl="0" eaLnBrk="1" latinLnBrk="0" hangingPunct="1">
        <a:defRPr sz="1801" kern="1200">
          <a:solidFill>
            <a:schemeClr val="tx1"/>
          </a:solidFill>
          <a:latin typeface="+mn-lt"/>
          <a:ea typeface="+mn-ea"/>
          <a:cs typeface="+mn-cs"/>
        </a:defRPr>
      </a:lvl4pPr>
      <a:lvl5pPr marL="1828751" algn="l" defTabSz="914375" rtl="0" eaLnBrk="1" latinLnBrk="0" hangingPunct="1">
        <a:defRPr sz="1801" kern="1200">
          <a:solidFill>
            <a:schemeClr val="tx1"/>
          </a:solidFill>
          <a:latin typeface="+mn-lt"/>
          <a:ea typeface="+mn-ea"/>
          <a:cs typeface="+mn-cs"/>
        </a:defRPr>
      </a:lvl5pPr>
      <a:lvl6pPr marL="2285940" algn="l" defTabSz="914375" rtl="0" eaLnBrk="1" latinLnBrk="0" hangingPunct="1">
        <a:defRPr sz="1801" kern="1200">
          <a:solidFill>
            <a:schemeClr val="tx1"/>
          </a:solidFill>
          <a:latin typeface="+mn-lt"/>
          <a:ea typeface="+mn-ea"/>
          <a:cs typeface="+mn-cs"/>
        </a:defRPr>
      </a:lvl6pPr>
      <a:lvl7pPr marL="2743128" algn="l" defTabSz="914375" rtl="0" eaLnBrk="1" latinLnBrk="0" hangingPunct="1">
        <a:defRPr sz="1801" kern="1200">
          <a:solidFill>
            <a:schemeClr val="tx1"/>
          </a:solidFill>
          <a:latin typeface="+mn-lt"/>
          <a:ea typeface="+mn-ea"/>
          <a:cs typeface="+mn-cs"/>
        </a:defRPr>
      </a:lvl7pPr>
      <a:lvl8pPr marL="3200315" algn="l" defTabSz="914375" rtl="0" eaLnBrk="1" latinLnBrk="0" hangingPunct="1">
        <a:defRPr sz="1801" kern="1200">
          <a:solidFill>
            <a:schemeClr val="tx1"/>
          </a:solidFill>
          <a:latin typeface="+mn-lt"/>
          <a:ea typeface="+mn-ea"/>
          <a:cs typeface="+mn-cs"/>
        </a:defRPr>
      </a:lvl8pPr>
      <a:lvl9pPr marL="3657503" algn="l" defTabSz="914375"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1">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8">
          <p15:clr>
            <a:srgbClr val="5ACBF0"/>
          </p15:clr>
        </p15:guide>
        <p15:guide id="84" pos="3303">
          <p15:clr>
            <a:srgbClr val="5ACBF0"/>
          </p15:clr>
        </p15:guide>
        <p15:guide id="85" pos="3794">
          <p15:clr>
            <a:srgbClr val="5ACBF0"/>
          </p15:clr>
        </p15:guide>
        <p15:guide id="86" pos="6788">
          <p15:clr>
            <a:srgbClr val="5ACBF0"/>
          </p15:clr>
        </p15:guide>
        <p15:guide id="87" pos="6699">
          <p15:clr>
            <a:srgbClr val="5ACBF0"/>
          </p15:clr>
        </p15:guide>
        <p15:guide id="88" pos="6202">
          <p15:clr>
            <a:srgbClr val="5ACBF0"/>
          </p15:clr>
        </p15:guide>
        <p15:guide id="89" pos="6121">
          <p15:clr>
            <a:srgbClr val="5ACBF0"/>
          </p15:clr>
        </p15:guide>
        <p15:guide id="90" pos="5625">
          <p15:clr>
            <a:srgbClr val="5ACBF0"/>
          </p15:clr>
        </p15:guide>
        <p15:guide id="91" pos="5538">
          <p15:clr>
            <a:srgbClr val="5ACBF0"/>
          </p15:clr>
        </p15:guide>
        <p15:guide id="92" pos="5042">
          <p15:clr>
            <a:srgbClr val="5ACBF0"/>
          </p15:clr>
        </p15:guide>
        <p15:guide id="93" pos="4960">
          <p15:clr>
            <a:srgbClr val="5ACBF0"/>
          </p15:clr>
        </p15:guide>
        <p15:guide id="94" pos="4463">
          <p15:clr>
            <a:srgbClr val="5ACBF0"/>
          </p15:clr>
        </p15:guide>
        <p15:guide id="95" pos="4377">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1003">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7">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B4E3B14-9154-4F8E-91D8-E24B196C7C0B}"/>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10568510"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362793"/>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5" name="Rectangle 14">
            <a:extLst>
              <a:ext uri="{FF2B5EF4-FFF2-40B4-BE49-F238E27FC236}">
                <a16:creationId xmlns:a16="http://schemas.microsoft.com/office/drawing/2014/main" id="{8EDCA530-5528-4104-B0FF-038C909DF7BB}"/>
              </a:ext>
            </a:extLst>
          </p:cNvPr>
          <p:cNvSpPr/>
          <p:nvPr userDrawn="1"/>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176047228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66" r:id="rId26"/>
    <p:sldLayoutId id="2147483967"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B4E3B14-9154-4F8E-91D8-E24B196C7C0B}"/>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rcRect/>
          <a:stretch/>
        </p:blipFill>
        <p:spPr>
          <a:xfrm>
            <a:off x="10568510"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362793"/>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1" name="Parallelogram 10">
            <a:extLst>
              <a:ext uri="{FF2B5EF4-FFF2-40B4-BE49-F238E27FC236}">
                <a16:creationId xmlns:a16="http://schemas.microsoft.com/office/drawing/2014/main" id="{A867D9C5-8A61-4512-95E1-0A32BF96835C}"/>
              </a:ext>
            </a:extLst>
          </p:cNvPr>
          <p:cNvSpPr/>
          <p:nvPr userDrawn="1"/>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13" name="TextBox 12">
            <a:extLst>
              <a:ext uri="{FF2B5EF4-FFF2-40B4-BE49-F238E27FC236}">
                <a16:creationId xmlns:a16="http://schemas.microsoft.com/office/drawing/2014/main" id="{0DFD1066-8510-42ED-A31F-550B229D3300}"/>
              </a:ext>
            </a:extLst>
          </p:cNvPr>
          <p:cNvSpPr txBox="1"/>
          <p:nvPr userDrawn="1"/>
        </p:nvSpPr>
        <p:spPr>
          <a:xfrm>
            <a:off x="10975867" y="6379438"/>
            <a:ext cx="537100" cy="215444"/>
          </a:xfrm>
          <a:prstGeom prst="rect">
            <a:avLst/>
          </a:prstGeom>
          <a:noFill/>
        </p:spPr>
        <p:txBody>
          <a:bodyPr wrap="square" lIns="0" rIns="0" rtlCol="0">
            <a:spAutoFit/>
          </a:bodyPr>
          <a:lstStyle/>
          <a:p>
            <a:pPr algn="ctr"/>
            <a:r>
              <a:rPr lang="en-CA" sz="800" b="1">
                <a:solidFill>
                  <a:schemeClr val="bg1"/>
                </a:solidFill>
                <a:latin typeface="Segoe UI Semibold" panose="020B0702040204020203" pitchFamily="34" charset="0"/>
                <a:cs typeface="Segoe UI Semibold" panose="020B0702040204020203" pitchFamily="34" charset="0"/>
              </a:rPr>
              <a:t>MNP.ca</a:t>
            </a:r>
          </a:p>
        </p:txBody>
      </p:sp>
      <p:cxnSp>
        <p:nvCxnSpPr>
          <p:cNvPr id="14" name="Straight Connector 13">
            <a:extLst>
              <a:ext uri="{FF2B5EF4-FFF2-40B4-BE49-F238E27FC236}">
                <a16:creationId xmlns:a16="http://schemas.microsoft.com/office/drawing/2014/main" id="{6A784413-354B-4852-BD63-377E8DF31A76}"/>
              </a:ext>
            </a:extLst>
          </p:cNvPr>
          <p:cNvCxnSpPr>
            <a:cxnSpLocks/>
          </p:cNvCxnSpPr>
          <p:nvPr userDrawn="1"/>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EDCA530-5528-4104-B0FF-038C909DF7BB}"/>
              </a:ext>
            </a:extLst>
          </p:cNvPr>
          <p:cNvSpPr/>
          <p:nvPr userDrawn="1"/>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16" name="TextBox 15">
            <a:extLst>
              <a:ext uri="{FF2B5EF4-FFF2-40B4-BE49-F238E27FC236}">
                <a16:creationId xmlns:a16="http://schemas.microsoft.com/office/drawing/2014/main" id="{201C3D22-6DF1-43C7-BDE6-44E31446E8EC}"/>
              </a:ext>
            </a:extLst>
          </p:cNvPr>
          <p:cNvSpPr txBox="1"/>
          <p:nvPr userDrawn="1"/>
        </p:nvSpPr>
        <p:spPr>
          <a:xfrm>
            <a:off x="8929702" y="6379438"/>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spTree>
    <p:extLst>
      <p:ext uri="{BB962C8B-B14F-4D97-AF65-F5344CB8AC3E}">
        <p14:creationId xmlns:p14="http://schemas.microsoft.com/office/powerpoint/2010/main" val="232259470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 id="214748399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B4E3B14-9154-4F8E-91D8-E24B196C7C0B}"/>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10568510"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362793"/>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dirty="0"/>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dirty="0">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dirty="0">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5" name="Rectangle 14">
            <a:extLst>
              <a:ext uri="{FF2B5EF4-FFF2-40B4-BE49-F238E27FC236}">
                <a16:creationId xmlns:a16="http://schemas.microsoft.com/office/drawing/2014/main" id="{8EDCA530-5528-4104-B0FF-038C909DF7BB}"/>
              </a:ext>
            </a:extLst>
          </p:cNvPr>
          <p:cNvSpPr/>
          <p:nvPr userDrawn="1"/>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12" name="TextBox 11">
            <a:extLst>
              <a:ext uri="{FF2B5EF4-FFF2-40B4-BE49-F238E27FC236}">
                <a16:creationId xmlns:a16="http://schemas.microsoft.com/office/drawing/2014/main" id="{E64FF1E7-F5F5-46C1-A3F8-3EE9AAFC16F6}"/>
              </a:ext>
            </a:extLst>
          </p:cNvPr>
          <p:cNvSpPr txBox="1"/>
          <p:nvPr userDrawn="1"/>
        </p:nvSpPr>
        <p:spPr>
          <a:xfrm>
            <a:off x="563703" y="6373517"/>
            <a:ext cx="3250039" cy="200055"/>
          </a:xfrm>
          <a:prstGeom prst="rect">
            <a:avLst/>
          </a:prstGeom>
          <a:noFill/>
        </p:spPr>
        <p:txBody>
          <a:bodyPr wrap="square" rtlCol="0">
            <a:spAutoFit/>
          </a:bodyPr>
          <a:lstStyle/>
          <a:p>
            <a:r>
              <a:rPr lang="en-CA" sz="700" dirty="0"/>
              <a:t>ATRF Executive and Board Presentation</a:t>
            </a:r>
          </a:p>
        </p:txBody>
      </p:sp>
    </p:spTree>
    <p:extLst>
      <p:ext uri="{BB962C8B-B14F-4D97-AF65-F5344CB8AC3E}">
        <p14:creationId xmlns:p14="http://schemas.microsoft.com/office/powerpoint/2010/main" val="1803998174"/>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 id="2147484012" r:id="rId18"/>
    <p:sldLayoutId id="2147484013" r:id="rId19"/>
    <p:sldLayoutId id="2147484014" r:id="rId20"/>
    <p:sldLayoutId id="2147484015" r:id="rId21"/>
    <p:sldLayoutId id="2147484016" r:id="rId22"/>
    <p:sldLayoutId id="2147484017" r:id="rId23"/>
    <p:sldLayoutId id="2147484018" r:id="rId24"/>
    <p:sldLayoutId id="2147484019" r:id="rId25"/>
    <p:sldLayoutId id="2147484020" r:id="rId26"/>
    <p:sldLayoutId id="2147484021" r:id="rId27"/>
    <p:sldLayoutId id="2147484022" r:id="rId28"/>
    <p:sldLayoutId id="2147484023"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B4E3B14-9154-4F8E-91D8-E24B196C7C0B}"/>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p:blipFill>
        <p:spPr>
          <a:xfrm>
            <a:off x="10568510"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362793"/>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1" name="Parallelogram 10">
            <a:extLst>
              <a:ext uri="{FF2B5EF4-FFF2-40B4-BE49-F238E27FC236}">
                <a16:creationId xmlns:a16="http://schemas.microsoft.com/office/drawing/2014/main" id="{A867D9C5-8A61-4512-95E1-0A32BF96835C}"/>
              </a:ext>
            </a:extLst>
          </p:cNvPr>
          <p:cNvSpPr/>
          <p:nvPr userDrawn="1"/>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13" name="TextBox 12">
            <a:extLst>
              <a:ext uri="{FF2B5EF4-FFF2-40B4-BE49-F238E27FC236}">
                <a16:creationId xmlns:a16="http://schemas.microsoft.com/office/drawing/2014/main" id="{0DFD1066-8510-42ED-A31F-550B229D3300}"/>
              </a:ext>
            </a:extLst>
          </p:cNvPr>
          <p:cNvSpPr txBox="1"/>
          <p:nvPr userDrawn="1"/>
        </p:nvSpPr>
        <p:spPr>
          <a:xfrm>
            <a:off x="10975867" y="6379438"/>
            <a:ext cx="537100" cy="215444"/>
          </a:xfrm>
          <a:prstGeom prst="rect">
            <a:avLst/>
          </a:prstGeom>
          <a:noFill/>
        </p:spPr>
        <p:txBody>
          <a:bodyPr wrap="square" lIns="0" rIns="0" rtlCol="0">
            <a:spAutoFit/>
          </a:bodyPr>
          <a:lstStyle/>
          <a:p>
            <a:pPr algn="ctr"/>
            <a:r>
              <a:rPr lang="en-CA" sz="800" b="1">
                <a:solidFill>
                  <a:schemeClr val="bg1"/>
                </a:solidFill>
                <a:latin typeface="Segoe UI Semibold" panose="020B0702040204020203" pitchFamily="34" charset="0"/>
                <a:cs typeface="Segoe UI Semibold" panose="020B0702040204020203" pitchFamily="34" charset="0"/>
              </a:rPr>
              <a:t>MNP.ca</a:t>
            </a:r>
          </a:p>
        </p:txBody>
      </p:sp>
      <p:cxnSp>
        <p:nvCxnSpPr>
          <p:cNvPr id="14" name="Straight Connector 13">
            <a:extLst>
              <a:ext uri="{FF2B5EF4-FFF2-40B4-BE49-F238E27FC236}">
                <a16:creationId xmlns:a16="http://schemas.microsoft.com/office/drawing/2014/main" id="{6A784413-354B-4852-BD63-377E8DF31A76}"/>
              </a:ext>
            </a:extLst>
          </p:cNvPr>
          <p:cNvCxnSpPr>
            <a:cxnSpLocks/>
          </p:cNvCxnSpPr>
          <p:nvPr userDrawn="1"/>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EDCA530-5528-4104-B0FF-038C909DF7BB}"/>
              </a:ext>
            </a:extLst>
          </p:cNvPr>
          <p:cNvSpPr/>
          <p:nvPr userDrawn="1"/>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16" name="TextBox 15">
            <a:extLst>
              <a:ext uri="{FF2B5EF4-FFF2-40B4-BE49-F238E27FC236}">
                <a16:creationId xmlns:a16="http://schemas.microsoft.com/office/drawing/2014/main" id="{201C3D22-6DF1-43C7-BDE6-44E31446E8EC}"/>
              </a:ext>
            </a:extLst>
          </p:cNvPr>
          <p:cNvSpPr txBox="1"/>
          <p:nvPr userDrawn="1"/>
        </p:nvSpPr>
        <p:spPr>
          <a:xfrm>
            <a:off x="8929702" y="6379438"/>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spTree>
    <p:extLst>
      <p:ext uri="{BB962C8B-B14F-4D97-AF65-F5344CB8AC3E}">
        <p14:creationId xmlns:p14="http://schemas.microsoft.com/office/powerpoint/2010/main" val="2210881088"/>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 id="2147484079" r:id="rId25"/>
    <p:sldLayoutId id="214748408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B4E3B14-9154-4F8E-91D8-E24B196C7C0B}"/>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10568510"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362793"/>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dirty="0"/>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dirty="0">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dirty="0">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5" name="Rectangle 14">
            <a:extLst>
              <a:ext uri="{FF2B5EF4-FFF2-40B4-BE49-F238E27FC236}">
                <a16:creationId xmlns:a16="http://schemas.microsoft.com/office/drawing/2014/main" id="{8EDCA530-5528-4104-B0FF-038C909DF7BB}"/>
              </a:ext>
            </a:extLst>
          </p:cNvPr>
          <p:cNvSpPr/>
          <p:nvPr userDrawn="1"/>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729911618"/>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09"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B4E3B14-9154-4F8E-91D8-E24B196C7C0B}"/>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10568510"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362793"/>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dirty="0"/>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dirty="0">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dirty="0">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5" name="Rectangle 14">
            <a:extLst>
              <a:ext uri="{FF2B5EF4-FFF2-40B4-BE49-F238E27FC236}">
                <a16:creationId xmlns:a16="http://schemas.microsoft.com/office/drawing/2014/main" id="{8EDCA530-5528-4104-B0FF-038C909DF7BB}"/>
              </a:ext>
            </a:extLst>
          </p:cNvPr>
          <p:cNvSpPr/>
          <p:nvPr userDrawn="1"/>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5" name="TextBox 4">
            <a:extLst>
              <a:ext uri="{FF2B5EF4-FFF2-40B4-BE49-F238E27FC236}">
                <a16:creationId xmlns:a16="http://schemas.microsoft.com/office/drawing/2014/main" id="{D9F7AB95-5F09-4700-BF88-EA999E15E4FB}"/>
              </a:ext>
            </a:extLst>
          </p:cNvPr>
          <p:cNvSpPr txBox="1"/>
          <p:nvPr userDrawn="1"/>
        </p:nvSpPr>
        <p:spPr>
          <a:xfrm>
            <a:off x="563703" y="6373517"/>
            <a:ext cx="3250039" cy="200055"/>
          </a:xfrm>
          <a:prstGeom prst="rect">
            <a:avLst/>
          </a:prstGeom>
          <a:noFill/>
        </p:spPr>
        <p:txBody>
          <a:bodyPr wrap="square" rtlCol="0">
            <a:spAutoFit/>
          </a:bodyPr>
          <a:lstStyle/>
          <a:p>
            <a:r>
              <a:rPr lang="en-CA" sz="700" dirty="0"/>
              <a:t>Technical Safety BC Executive Presentation </a:t>
            </a:r>
          </a:p>
        </p:txBody>
      </p:sp>
    </p:spTree>
    <p:extLst>
      <p:ext uri="{BB962C8B-B14F-4D97-AF65-F5344CB8AC3E}">
        <p14:creationId xmlns:p14="http://schemas.microsoft.com/office/powerpoint/2010/main" val="1189870171"/>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 id="214748413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58.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58.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1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61.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1.xml"/><Relationship Id="rId4" Type="http://schemas.openxmlformats.org/officeDocument/2006/relationships/hyperlink" Target="https://pixabay.com/illustrations/iot-internet-of-things-network-333753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50.png"/><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E718F7-E810-46AD-825D-E48A2881E234}"/>
              </a:ext>
            </a:extLst>
          </p:cNvPr>
          <p:cNvSpPr>
            <a:spLocks noGrp="1"/>
          </p:cNvSpPr>
          <p:nvPr>
            <p:ph sz="quarter" idx="11"/>
          </p:nvPr>
        </p:nvSpPr>
        <p:spPr>
          <a:xfrm>
            <a:off x="636586" y="3494610"/>
            <a:ext cx="7317805" cy="491866"/>
          </a:xfrm>
        </p:spPr>
        <p:txBody>
          <a:bodyPr/>
          <a:lstStyle/>
          <a:p>
            <a:r>
              <a:rPr lang="en-CA" dirty="0"/>
              <a:t>BCCSA Conference Presentation</a:t>
            </a:r>
            <a:br>
              <a:rPr lang="en-CA" b="1" dirty="0"/>
            </a:br>
            <a:r>
              <a:rPr lang="en-CA" sz="1200" dirty="0"/>
              <a:t>Chris Law, Partner, National Leader, Cyber Security Incident Management</a:t>
            </a:r>
          </a:p>
        </p:txBody>
      </p:sp>
      <p:sp>
        <p:nvSpPr>
          <p:cNvPr id="2" name="Text Placeholder 1">
            <a:extLst>
              <a:ext uri="{FF2B5EF4-FFF2-40B4-BE49-F238E27FC236}">
                <a16:creationId xmlns:a16="http://schemas.microsoft.com/office/drawing/2014/main" id="{8AC2EB1C-CC0F-45AB-AC28-1972BEB93C8E}"/>
              </a:ext>
            </a:extLst>
          </p:cNvPr>
          <p:cNvSpPr>
            <a:spLocks noGrp="1"/>
          </p:cNvSpPr>
          <p:nvPr>
            <p:ph type="body" sz="quarter" idx="15"/>
          </p:nvPr>
        </p:nvSpPr>
        <p:spPr>
          <a:xfrm>
            <a:off x="643354" y="5211844"/>
            <a:ext cx="2758659" cy="184665"/>
          </a:xfrm>
        </p:spPr>
        <p:txBody>
          <a:bodyPr/>
          <a:lstStyle/>
          <a:p>
            <a:r>
              <a:rPr lang="en-CA" dirty="0"/>
              <a:t>Oct 21, 2022</a:t>
            </a:r>
          </a:p>
        </p:txBody>
      </p:sp>
      <p:sp>
        <p:nvSpPr>
          <p:cNvPr id="5" name="Title 4">
            <a:extLst>
              <a:ext uri="{FF2B5EF4-FFF2-40B4-BE49-F238E27FC236}">
                <a16:creationId xmlns:a16="http://schemas.microsoft.com/office/drawing/2014/main" id="{2D77E309-2ACE-4148-B16B-4DDFC93F5475}"/>
              </a:ext>
            </a:extLst>
          </p:cNvPr>
          <p:cNvSpPr>
            <a:spLocks noGrp="1"/>
          </p:cNvSpPr>
          <p:nvPr>
            <p:ph type="title"/>
          </p:nvPr>
        </p:nvSpPr>
        <p:spPr>
          <a:xfrm>
            <a:off x="638173" y="2856198"/>
            <a:ext cx="6489458" cy="387798"/>
          </a:xfrm>
        </p:spPr>
        <p:txBody>
          <a:bodyPr/>
          <a:lstStyle/>
          <a:p>
            <a:r>
              <a:rPr lang="en-CA" sz="2800" dirty="0"/>
              <a:t>Cyber Incident Primer</a:t>
            </a:r>
          </a:p>
        </p:txBody>
      </p:sp>
    </p:spTree>
    <p:extLst>
      <p:ext uri="{BB962C8B-B14F-4D97-AF65-F5344CB8AC3E}">
        <p14:creationId xmlns:p14="http://schemas.microsoft.com/office/powerpoint/2010/main" val="38200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33D461BA-7099-45A4-92B1-FDB84C56E4C3}"/>
              </a:ext>
            </a:extLst>
          </p:cNvPr>
          <p:cNvSpPr>
            <a:spLocks noGrp="1"/>
          </p:cNvSpPr>
          <p:nvPr>
            <p:ph type="title"/>
          </p:nvPr>
        </p:nvSpPr>
        <p:spPr>
          <a:xfrm>
            <a:off x="642938" y="644525"/>
            <a:ext cx="10912475" cy="498598"/>
          </a:xfrm>
        </p:spPr>
        <p:txBody>
          <a:bodyPr/>
          <a:lstStyle/>
          <a:p>
            <a:r>
              <a:rPr lang="en-CA" sz="3600" dirty="0"/>
              <a:t>10 Step Incident Response Action Plan</a:t>
            </a:r>
          </a:p>
        </p:txBody>
      </p:sp>
      <p:grpSp>
        <p:nvGrpSpPr>
          <p:cNvPr id="107" name="Group 106">
            <a:extLst>
              <a:ext uri="{FF2B5EF4-FFF2-40B4-BE49-F238E27FC236}">
                <a16:creationId xmlns:a16="http://schemas.microsoft.com/office/drawing/2014/main" id="{CA4FD7DF-0929-4E2D-B381-D1094E7B6175}"/>
              </a:ext>
            </a:extLst>
          </p:cNvPr>
          <p:cNvGrpSpPr/>
          <p:nvPr/>
        </p:nvGrpSpPr>
        <p:grpSpPr>
          <a:xfrm>
            <a:off x="642938" y="1472297"/>
            <a:ext cx="4932890" cy="461646"/>
            <a:chOff x="825678" y="2090674"/>
            <a:chExt cx="6669610" cy="814210"/>
          </a:xfrm>
        </p:grpSpPr>
        <p:grpSp>
          <p:nvGrpSpPr>
            <p:cNvPr id="108" name="Group 107">
              <a:extLst>
                <a:ext uri="{FF2B5EF4-FFF2-40B4-BE49-F238E27FC236}">
                  <a16:creationId xmlns:a16="http://schemas.microsoft.com/office/drawing/2014/main" id="{BBA435FA-A80C-42FA-9C8B-F88833E35EA2}"/>
                </a:ext>
              </a:extLst>
            </p:cNvPr>
            <p:cNvGrpSpPr/>
            <p:nvPr/>
          </p:nvGrpSpPr>
          <p:grpSpPr>
            <a:xfrm>
              <a:off x="825678" y="2090674"/>
              <a:ext cx="615279" cy="796647"/>
              <a:chOff x="825678" y="2051515"/>
              <a:chExt cx="615279" cy="796647"/>
            </a:xfrm>
          </p:grpSpPr>
          <p:cxnSp>
            <p:nvCxnSpPr>
              <p:cNvPr id="110" name="Straight Connector 109">
                <a:extLst>
                  <a:ext uri="{FF2B5EF4-FFF2-40B4-BE49-F238E27FC236}">
                    <a16:creationId xmlns:a16="http://schemas.microsoft.com/office/drawing/2014/main" id="{294DB73C-ECB1-4E79-882F-BF90F020F435}"/>
                  </a:ext>
                </a:extLst>
              </p:cNvPr>
              <p:cNvCxnSpPr>
                <a:cxnSpLocks/>
              </p:cNvCxnSpPr>
              <p:nvPr/>
            </p:nvCxnSpPr>
            <p:spPr>
              <a:xfrm>
                <a:off x="1440957" y="2116642"/>
                <a:ext cx="0" cy="7315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1" name="Title 2">
                <a:extLst>
                  <a:ext uri="{FF2B5EF4-FFF2-40B4-BE49-F238E27FC236}">
                    <a16:creationId xmlns:a16="http://schemas.microsoft.com/office/drawing/2014/main" id="{E1362123-D3EA-4CE8-B767-1143493BA60F}"/>
                  </a:ext>
                </a:extLst>
              </p:cNvPr>
              <p:cNvSpPr txBox="1">
                <a:spLocks/>
              </p:cNvSpPr>
              <p:nvPr/>
            </p:nvSpPr>
            <p:spPr>
              <a:xfrm>
                <a:off x="825678" y="2051515"/>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EF5A27"/>
                    </a:solidFill>
                    <a:effectLst/>
                    <a:uLnTx/>
                    <a:uFillTx/>
                    <a:latin typeface="Segoe UI Semibold"/>
                    <a:ea typeface="+mj-ea"/>
                    <a:cs typeface="+mj-cs"/>
                  </a:rPr>
                  <a:t>01</a:t>
                </a:r>
              </a:p>
            </p:txBody>
          </p:sp>
        </p:grpSp>
        <p:sp>
          <p:nvSpPr>
            <p:cNvPr id="109" name="Content Placeholder 2">
              <a:extLst>
                <a:ext uri="{FF2B5EF4-FFF2-40B4-BE49-F238E27FC236}">
                  <a16:creationId xmlns:a16="http://schemas.microsoft.com/office/drawing/2014/main" id="{64B7A502-7DFF-4902-90CE-607CD7871106}"/>
                </a:ext>
              </a:extLst>
            </p:cNvPr>
            <p:cNvSpPr txBox="1">
              <a:spLocks/>
            </p:cNvSpPr>
            <p:nvPr/>
          </p:nvSpPr>
          <p:spPr>
            <a:xfrm>
              <a:off x="1665275" y="2128749"/>
              <a:ext cx="5830013" cy="776135"/>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Triage: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Establish rules of engagement with insurance and external counsel</a:t>
              </a:r>
            </a:p>
          </p:txBody>
        </p:sp>
      </p:grpSp>
      <p:grpSp>
        <p:nvGrpSpPr>
          <p:cNvPr id="112" name="Group 111">
            <a:extLst>
              <a:ext uri="{FF2B5EF4-FFF2-40B4-BE49-F238E27FC236}">
                <a16:creationId xmlns:a16="http://schemas.microsoft.com/office/drawing/2014/main" id="{414AC87C-6A00-4E20-9238-05EE02232259}"/>
              </a:ext>
            </a:extLst>
          </p:cNvPr>
          <p:cNvGrpSpPr/>
          <p:nvPr/>
        </p:nvGrpSpPr>
        <p:grpSpPr>
          <a:xfrm>
            <a:off x="642938" y="2289961"/>
            <a:ext cx="5187495" cy="451688"/>
            <a:chOff x="825678" y="2090674"/>
            <a:chExt cx="7013854" cy="796647"/>
          </a:xfrm>
        </p:grpSpPr>
        <p:grpSp>
          <p:nvGrpSpPr>
            <p:cNvPr id="113" name="Group 112">
              <a:extLst>
                <a:ext uri="{FF2B5EF4-FFF2-40B4-BE49-F238E27FC236}">
                  <a16:creationId xmlns:a16="http://schemas.microsoft.com/office/drawing/2014/main" id="{626A059D-A423-4AC8-833C-B3C2FD222769}"/>
                </a:ext>
              </a:extLst>
            </p:cNvPr>
            <p:cNvGrpSpPr/>
            <p:nvPr/>
          </p:nvGrpSpPr>
          <p:grpSpPr>
            <a:xfrm>
              <a:off x="825678" y="2090674"/>
              <a:ext cx="615279" cy="796647"/>
              <a:chOff x="825678" y="2051515"/>
              <a:chExt cx="615279" cy="796647"/>
            </a:xfrm>
          </p:grpSpPr>
          <p:cxnSp>
            <p:nvCxnSpPr>
              <p:cNvPr id="115" name="Straight Connector 114">
                <a:extLst>
                  <a:ext uri="{FF2B5EF4-FFF2-40B4-BE49-F238E27FC236}">
                    <a16:creationId xmlns:a16="http://schemas.microsoft.com/office/drawing/2014/main" id="{8447A05E-0846-41F5-A3B5-1AF18FB60016}"/>
                  </a:ext>
                </a:extLst>
              </p:cNvPr>
              <p:cNvCxnSpPr>
                <a:cxnSpLocks/>
              </p:cNvCxnSpPr>
              <p:nvPr/>
            </p:nvCxnSpPr>
            <p:spPr>
              <a:xfrm>
                <a:off x="1440957" y="2116642"/>
                <a:ext cx="0" cy="7315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6" name="Title 2">
                <a:extLst>
                  <a:ext uri="{FF2B5EF4-FFF2-40B4-BE49-F238E27FC236}">
                    <a16:creationId xmlns:a16="http://schemas.microsoft.com/office/drawing/2014/main" id="{168B4FF3-EC46-4125-B4AF-4C9E04B53A42}"/>
                  </a:ext>
                </a:extLst>
              </p:cNvPr>
              <p:cNvSpPr txBox="1">
                <a:spLocks/>
              </p:cNvSpPr>
              <p:nvPr/>
            </p:nvSpPr>
            <p:spPr>
              <a:xfrm>
                <a:off x="825678" y="2051515"/>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EF5A27"/>
                    </a:solidFill>
                    <a:effectLst/>
                    <a:uLnTx/>
                    <a:uFillTx/>
                    <a:latin typeface="Segoe UI Semibold"/>
                    <a:ea typeface="+mj-ea"/>
                    <a:cs typeface="+mj-cs"/>
                  </a:rPr>
                  <a:t>02</a:t>
                </a:r>
              </a:p>
            </p:txBody>
          </p:sp>
        </p:grpSp>
        <p:sp>
          <p:nvSpPr>
            <p:cNvPr id="114" name="Content Placeholder 2">
              <a:extLst>
                <a:ext uri="{FF2B5EF4-FFF2-40B4-BE49-F238E27FC236}">
                  <a16:creationId xmlns:a16="http://schemas.microsoft.com/office/drawing/2014/main" id="{5F1AC6BC-DBB6-48A2-97F1-F11A365C1EE5}"/>
                </a:ext>
              </a:extLst>
            </p:cNvPr>
            <p:cNvSpPr txBox="1">
              <a:spLocks/>
            </p:cNvSpPr>
            <p:nvPr/>
          </p:nvSpPr>
          <p:spPr>
            <a:xfrm>
              <a:off x="1630050" y="2160931"/>
              <a:ext cx="6209482" cy="418583"/>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War-Room: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Establish communications, assign roles, war-room, report cadence, begin journal</a:t>
              </a:r>
            </a:p>
          </p:txBody>
        </p:sp>
      </p:grpSp>
      <p:grpSp>
        <p:nvGrpSpPr>
          <p:cNvPr id="117" name="Group 116">
            <a:extLst>
              <a:ext uri="{FF2B5EF4-FFF2-40B4-BE49-F238E27FC236}">
                <a16:creationId xmlns:a16="http://schemas.microsoft.com/office/drawing/2014/main" id="{14A6A8E8-4ACE-44AE-85A1-88C182D1AE0B}"/>
              </a:ext>
            </a:extLst>
          </p:cNvPr>
          <p:cNvGrpSpPr/>
          <p:nvPr/>
        </p:nvGrpSpPr>
        <p:grpSpPr>
          <a:xfrm>
            <a:off x="642938" y="3196494"/>
            <a:ext cx="5323297" cy="454377"/>
            <a:chOff x="929498" y="2085931"/>
            <a:chExt cx="6119560" cy="801390"/>
          </a:xfrm>
        </p:grpSpPr>
        <p:grpSp>
          <p:nvGrpSpPr>
            <p:cNvPr id="118" name="Group 117">
              <a:extLst>
                <a:ext uri="{FF2B5EF4-FFF2-40B4-BE49-F238E27FC236}">
                  <a16:creationId xmlns:a16="http://schemas.microsoft.com/office/drawing/2014/main" id="{55D4EAC7-D46C-4062-94B7-7C7619973621}"/>
                </a:ext>
              </a:extLst>
            </p:cNvPr>
            <p:cNvGrpSpPr/>
            <p:nvPr/>
          </p:nvGrpSpPr>
          <p:grpSpPr>
            <a:xfrm>
              <a:off x="929498" y="2085931"/>
              <a:ext cx="615279" cy="801390"/>
              <a:chOff x="929498" y="2046772"/>
              <a:chExt cx="615279" cy="801390"/>
            </a:xfrm>
          </p:grpSpPr>
          <p:cxnSp>
            <p:nvCxnSpPr>
              <p:cNvPr id="120" name="Straight Connector 119">
                <a:extLst>
                  <a:ext uri="{FF2B5EF4-FFF2-40B4-BE49-F238E27FC236}">
                    <a16:creationId xmlns:a16="http://schemas.microsoft.com/office/drawing/2014/main" id="{9FE59995-5400-4A06-8984-9554250CF03A}"/>
                  </a:ext>
                </a:extLst>
              </p:cNvPr>
              <p:cNvCxnSpPr>
                <a:cxnSpLocks/>
              </p:cNvCxnSpPr>
              <p:nvPr/>
            </p:nvCxnSpPr>
            <p:spPr>
              <a:xfrm>
                <a:off x="1440957" y="2116642"/>
                <a:ext cx="0" cy="7315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1" name="Title 2">
                <a:extLst>
                  <a:ext uri="{FF2B5EF4-FFF2-40B4-BE49-F238E27FC236}">
                    <a16:creationId xmlns:a16="http://schemas.microsoft.com/office/drawing/2014/main" id="{6C2C72B4-9EA0-4F0C-8619-E0FE87B63BAD}"/>
                  </a:ext>
                </a:extLst>
              </p:cNvPr>
              <p:cNvSpPr txBox="1">
                <a:spLocks/>
              </p:cNvSpPr>
              <p:nvPr/>
            </p:nvSpPr>
            <p:spPr>
              <a:xfrm>
                <a:off x="929498" y="2046772"/>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EF5A27"/>
                    </a:solidFill>
                    <a:effectLst/>
                    <a:uLnTx/>
                    <a:uFillTx/>
                    <a:latin typeface="Segoe UI Semibold"/>
                    <a:ea typeface="+mj-ea"/>
                    <a:cs typeface="+mj-cs"/>
                  </a:rPr>
                  <a:t>03</a:t>
                </a:r>
              </a:p>
            </p:txBody>
          </p:sp>
        </p:grpSp>
        <p:sp>
          <p:nvSpPr>
            <p:cNvPr id="119" name="Content Placeholder 2">
              <a:extLst>
                <a:ext uri="{FF2B5EF4-FFF2-40B4-BE49-F238E27FC236}">
                  <a16:creationId xmlns:a16="http://schemas.microsoft.com/office/drawing/2014/main" id="{D56B2BF6-1EEA-4A07-9D91-8D213DAD34ED}"/>
                </a:ext>
              </a:extLst>
            </p:cNvPr>
            <p:cNvSpPr txBox="1">
              <a:spLocks/>
            </p:cNvSpPr>
            <p:nvPr/>
          </p:nvSpPr>
          <p:spPr>
            <a:xfrm>
              <a:off x="1613405" y="2125551"/>
              <a:ext cx="5435653" cy="418583"/>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Identify and Align: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review/educate Board, Executives on the incident, threat actors, ransomware process, ramifications of payment, decision trees, crown jewels, other cases</a:t>
              </a:r>
            </a:p>
          </p:txBody>
        </p:sp>
      </p:grpSp>
      <p:grpSp>
        <p:nvGrpSpPr>
          <p:cNvPr id="122" name="Group 121">
            <a:extLst>
              <a:ext uri="{FF2B5EF4-FFF2-40B4-BE49-F238E27FC236}">
                <a16:creationId xmlns:a16="http://schemas.microsoft.com/office/drawing/2014/main" id="{79E281EE-939A-4970-817F-AE3F7ABD22DE}"/>
              </a:ext>
            </a:extLst>
          </p:cNvPr>
          <p:cNvGrpSpPr/>
          <p:nvPr/>
        </p:nvGrpSpPr>
        <p:grpSpPr>
          <a:xfrm>
            <a:off x="642938" y="4176456"/>
            <a:ext cx="5323297" cy="452822"/>
            <a:chOff x="929498" y="2088674"/>
            <a:chExt cx="6119560" cy="798647"/>
          </a:xfrm>
        </p:grpSpPr>
        <p:grpSp>
          <p:nvGrpSpPr>
            <p:cNvPr id="123" name="Group 122">
              <a:extLst>
                <a:ext uri="{FF2B5EF4-FFF2-40B4-BE49-F238E27FC236}">
                  <a16:creationId xmlns:a16="http://schemas.microsoft.com/office/drawing/2014/main" id="{E4940BA7-4134-4937-848C-E5367F0D9131}"/>
                </a:ext>
              </a:extLst>
            </p:cNvPr>
            <p:cNvGrpSpPr/>
            <p:nvPr/>
          </p:nvGrpSpPr>
          <p:grpSpPr>
            <a:xfrm>
              <a:off x="929498" y="2088674"/>
              <a:ext cx="615279" cy="798647"/>
              <a:chOff x="929498" y="2049515"/>
              <a:chExt cx="615279" cy="798647"/>
            </a:xfrm>
          </p:grpSpPr>
          <p:cxnSp>
            <p:nvCxnSpPr>
              <p:cNvPr id="125" name="Straight Connector 124">
                <a:extLst>
                  <a:ext uri="{FF2B5EF4-FFF2-40B4-BE49-F238E27FC236}">
                    <a16:creationId xmlns:a16="http://schemas.microsoft.com/office/drawing/2014/main" id="{7BF6B057-8A15-4B80-A27F-65948FD8DBB0}"/>
                  </a:ext>
                </a:extLst>
              </p:cNvPr>
              <p:cNvCxnSpPr>
                <a:cxnSpLocks/>
              </p:cNvCxnSpPr>
              <p:nvPr/>
            </p:nvCxnSpPr>
            <p:spPr>
              <a:xfrm>
                <a:off x="1440957" y="2116641"/>
                <a:ext cx="0" cy="73152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6" name="Title 2">
                <a:extLst>
                  <a:ext uri="{FF2B5EF4-FFF2-40B4-BE49-F238E27FC236}">
                    <a16:creationId xmlns:a16="http://schemas.microsoft.com/office/drawing/2014/main" id="{3BA92D48-5B53-41AC-8C10-67C8D07E6C75}"/>
                  </a:ext>
                </a:extLst>
              </p:cNvPr>
              <p:cNvSpPr txBox="1">
                <a:spLocks/>
              </p:cNvSpPr>
              <p:nvPr/>
            </p:nvSpPr>
            <p:spPr>
              <a:xfrm>
                <a:off x="929498" y="2049515"/>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EF5A27"/>
                    </a:solidFill>
                    <a:effectLst/>
                    <a:uLnTx/>
                    <a:uFillTx/>
                    <a:latin typeface="Segoe UI Semibold"/>
                    <a:ea typeface="+mj-ea"/>
                    <a:cs typeface="+mj-cs"/>
                  </a:rPr>
                  <a:t>04   </a:t>
                </a:r>
              </a:p>
            </p:txBody>
          </p:sp>
        </p:grpSp>
        <p:sp>
          <p:nvSpPr>
            <p:cNvPr id="124" name="Content Placeholder 2">
              <a:extLst>
                <a:ext uri="{FF2B5EF4-FFF2-40B4-BE49-F238E27FC236}">
                  <a16:creationId xmlns:a16="http://schemas.microsoft.com/office/drawing/2014/main" id="{EDD36782-6F74-4FC0-AC8F-B99F40743754}"/>
                </a:ext>
              </a:extLst>
            </p:cNvPr>
            <p:cNvSpPr txBox="1">
              <a:spLocks/>
            </p:cNvSpPr>
            <p:nvPr/>
          </p:nvSpPr>
          <p:spPr>
            <a:xfrm>
              <a:off x="1613405" y="2125551"/>
              <a:ext cx="5435653" cy="418583"/>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Communication: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Review and remind the collaborative team on communication, actions, protocols, documentation, and the human element – make sure we take care of each other</a:t>
              </a:r>
            </a:p>
          </p:txBody>
        </p:sp>
      </p:grpSp>
      <p:grpSp>
        <p:nvGrpSpPr>
          <p:cNvPr id="127" name="Group 126">
            <a:extLst>
              <a:ext uri="{FF2B5EF4-FFF2-40B4-BE49-F238E27FC236}">
                <a16:creationId xmlns:a16="http://schemas.microsoft.com/office/drawing/2014/main" id="{8F96B8B0-AEBD-4D5E-AEF2-C3023922AD19}"/>
              </a:ext>
            </a:extLst>
          </p:cNvPr>
          <p:cNvGrpSpPr/>
          <p:nvPr/>
        </p:nvGrpSpPr>
        <p:grpSpPr>
          <a:xfrm>
            <a:off x="642938" y="5321922"/>
            <a:ext cx="5453062" cy="454377"/>
            <a:chOff x="929498" y="2085931"/>
            <a:chExt cx="6268736" cy="801390"/>
          </a:xfrm>
        </p:grpSpPr>
        <p:grpSp>
          <p:nvGrpSpPr>
            <p:cNvPr id="128" name="Group 127">
              <a:extLst>
                <a:ext uri="{FF2B5EF4-FFF2-40B4-BE49-F238E27FC236}">
                  <a16:creationId xmlns:a16="http://schemas.microsoft.com/office/drawing/2014/main" id="{56CBCEDA-AD8C-431D-AFBF-44DAA87E26F4}"/>
                </a:ext>
              </a:extLst>
            </p:cNvPr>
            <p:cNvGrpSpPr/>
            <p:nvPr/>
          </p:nvGrpSpPr>
          <p:grpSpPr>
            <a:xfrm>
              <a:off x="929498" y="2085931"/>
              <a:ext cx="615279" cy="801390"/>
              <a:chOff x="929498" y="2046772"/>
              <a:chExt cx="615279" cy="801390"/>
            </a:xfrm>
          </p:grpSpPr>
          <p:cxnSp>
            <p:nvCxnSpPr>
              <p:cNvPr id="130" name="Straight Connector 129">
                <a:extLst>
                  <a:ext uri="{FF2B5EF4-FFF2-40B4-BE49-F238E27FC236}">
                    <a16:creationId xmlns:a16="http://schemas.microsoft.com/office/drawing/2014/main" id="{F41FDA58-FDC3-44E9-9503-585047F646D6}"/>
                  </a:ext>
                </a:extLst>
              </p:cNvPr>
              <p:cNvCxnSpPr>
                <a:cxnSpLocks/>
              </p:cNvCxnSpPr>
              <p:nvPr/>
            </p:nvCxnSpPr>
            <p:spPr>
              <a:xfrm>
                <a:off x="1440957" y="2116642"/>
                <a:ext cx="0" cy="7315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1" name="Title 2">
                <a:extLst>
                  <a:ext uri="{FF2B5EF4-FFF2-40B4-BE49-F238E27FC236}">
                    <a16:creationId xmlns:a16="http://schemas.microsoft.com/office/drawing/2014/main" id="{BC7B5CA8-89DD-4973-BD00-E1148A3E1761}"/>
                  </a:ext>
                </a:extLst>
              </p:cNvPr>
              <p:cNvSpPr txBox="1">
                <a:spLocks/>
              </p:cNvSpPr>
              <p:nvPr/>
            </p:nvSpPr>
            <p:spPr>
              <a:xfrm>
                <a:off x="929498" y="2046772"/>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EF5A27"/>
                    </a:solidFill>
                    <a:effectLst/>
                    <a:uLnTx/>
                    <a:uFillTx/>
                    <a:latin typeface="Segoe UI Semibold"/>
                    <a:ea typeface="+mj-ea"/>
                    <a:cs typeface="+mj-cs"/>
                  </a:rPr>
                  <a:t>05</a:t>
                </a:r>
              </a:p>
            </p:txBody>
          </p:sp>
        </p:grpSp>
        <p:sp>
          <p:nvSpPr>
            <p:cNvPr id="129" name="Content Placeholder 2">
              <a:extLst>
                <a:ext uri="{FF2B5EF4-FFF2-40B4-BE49-F238E27FC236}">
                  <a16:creationId xmlns:a16="http://schemas.microsoft.com/office/drawing/2014/main" id="{2CCFAA33-2AFC-4509-BCC2-79143E122802}"/>
                </a:ext>
              </a:extLst>
            </p:cNvPr>
            <p:cNvSpPr txBox="1">
              <a:spLocks/>
            </p:cNvSpPr>
            <p:nvPr/>
          </p:nvSpPr>
          <p:spPr>
            <a:xfrm>
              <a:off x="1613405" y="2125551"/>
              <a:ext cx="5584829" cy="418583"/>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Containment: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Gain visibility by deploying endpoints, aggregate as many log sources as possible within the environment, enhance monitoring</a:t>
              </a:r>
            </a:p>
          </p:txBody>
        </p:sp>
      </p:grpSp>
      <p:grpSp>
        <p:nvGrpSpPr>
          <p:cNvPr id="132" name="Group 131">
            <a:extLst>
              <a:ext uri="{FF2B5EF4-FFF2-40B4-BE49-F238E27FC236}">
                <a16:creationId xmlns:a16="http://schemas.microsoft.com/office/drawing/2014/main" id="{D9A454B3-2D34-4B77-987F-2D9A1575B6A5}"/>
              </a:ext>
            </a:extLst>
          </p:cNvPr>
          <p:cNvGrpSpPr/>
          <p:nvPr/>
        </p:nvGrpSpPr>
        <p:grpSpPr>
          <a:xfrm>
            <a:off x="6207037" y="1416467"/>
            <a:ext cx="5368703" cy="454377"/>
            <a:chOff x="929498" y="2085931"/>
            <a:chExt cx="6171758" cy="801390"/>
          </a:xfrm>
        </p:grpSpPr>
        <p:grpSp>
          <p:nvGrpSpPr>
            <p:cNvPr id="133" name="Group 132">
              <a:extLst>
                <a:ext uri="{FF2B5EF4-FFF2-40B4-BE49-F238E27FC236}">
                  <a16:creationId xmlns:a16="http://schemas.microsoft.com/office/drawing/2014/main" id="{0B17AA59-7B00-473C-8712-4755C4F848A3}"/>
                </a:ext>
              </a:extLst>
            </p:cNvPr>
            <p:cNvGrpSpPr/>
            <p:nvPr/>
          </p:nvGrpSpPr>
          <p:grpSpPr>
            <a:xfrm>
              <a:off x="929498" y="2085931"/>
              <a:ext cx="615279" cy="801390"/>
              <a:chOff x="929498" y="2046772"/>
              <a:chExt cx="615279" cy="801390"/>
            </a:xfrm>
          </p:grpSpPr>
          <p:cxnSp>
            <p:nvCxnSpPr>
              <p:cNvPr id="135" name="Straight Connector 134">
                <a:extLst>
                  <a:ext uri="{FF2B5EF4-FFF2-40B4-BE49-F238E27FC236}">
                    <a16:creationId xmlns:a16="http://schemas.microsoft.com/office/drawing/2014/main" id="{E59271C4-2B50-453A-A15D-B59A6EC657AE}"/>
                  </a:ext>
                </a:extLst>
              </p:cNvPr>
              <p:cNvCxnSpPr>
                <a:cxnSpLocks/>
              </p:cNvCxnSpPr>
              <p:nvPr/>
            </p:nvCxnSpPr>
            <p:spPr>
              <a:xfrm>
                <a:off x="1440957" y="2116642"/>
                <a:ext cx="0" cy="7315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6" name="Title 2">
                <a:extLst>
                  <a:ext uri="{FF2B5EF4-FFF2-40B4-BE49-F238E27FC236}">
                    <a16:creationId xmlns:a16="http://schemas.microsoft.com/office/drawing/2014/main" id="{502E1F0C-FB7A-4481-ACB5-824EA7F0B6EA}"/>
                  </a:ext>
                </a:extLst>
              </p:cNvPr>
              <p:cNvSpPr txBox="1">
                <a:spLocks/>
              </p:cNvSpPr>
              <p:nvPr/>
            </p:nvSpPr>
            <p:spPr>
              <a:xfrm>
                <a:off x="929498" y="2046772"/>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1313"/>
                    </a:solidFill>
                    <a:effectLst/>
                    <a:uLnTx/>
                    <a:uFillTx/>
                    <a:latin typeface="Segoe UI Semibold"/>
                    <a:ea typeface="+mj-ea"/>
                    <a:cs typeface="+mj-cs"/>
                  </a:rPr>
                  <a:t>06</a:t>
                </a:r>
              </a:p>
            </p:txBody>
          </p:sp>
        </p:grpSp>
        <p:sp>
          <p:nvSpPr>
            <p:cNvPr id="134" name="Content Placeholder 2">
              <a:extLst>
                <a:ext uri="{FF2B5EF4-FFF2-40B4-BE49-F238E27FC236}">
                  <a16:creationId xmlns:a16="http://schemas.microsoft.com/office/drawing/2014/main" id="{EBF35A59-3296-4273-9651-E464D3890695}"/>
                </a:ext>
              </a:extLst>
            </p:cNvPr>
            <p:cNvSpPr txBox="1">
              <a:spLocks/>
            </p:cNvSpPr>
            <p:nvPr/>
          </p:nvSpPr>
          <p:spPr>
            <a:xfrm>
              <a:off x="1613404" y="2125551"/>
              <a:ext cx="5487852" cy="418583"/>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Execution: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Execute with purpose and be deliberate with actions, time is of the essence, document the risk, and reach agreement, and validate actions</a:t>
              </a:r>
            </a:p>
          </p:txBody>
        </p:sp>
      </p:grpSp>
      <p:grpSp>
        <p:nvGrpSpPr>
          <p:cNvPr id="137" name="Group 136">
            <a:extLst>
              <a:ext uri="{FF2B5EF4-FFF2-40B4-BE49-F238E27FC236}">
                <a16:creationId xmlns:a16="http://schemas.microsoft.com/office/drawing/2014/main" id="{54EB4F8B-288A-4988-970D-6FEF631378E1}"/>
              </a:ext>
            </a:extLst>
          </p:cNvPr>
          <p:cNvGrpSpPr/>
          <p:nvPr/>
        </p:nvGrpSpPr>
        <p:grpSpPr>
          <a:xfrm>
            <a:off x="6207037" y="2354856"/>
            <a:ext cx="5498470" cy="454376"/>
            <a:chOff x="929498" y="2085932"/>
            <a:chExt cx="6320936" cy="801389"/>
          </a:xfrm>
        </p:grpSpPr>
        <p:grpSp>
          <p:nvGrpSpPr>
            <p:cNvPr id="138" name="Group 137">
              <a:extLst>
                <a:ext uri="{FF2B5EF4-FFF2-40B4-BE49-F238E27FC236}">
                  <a16:creationId xmlns:a16="http://schemas.microsoft.com/office/drawing/2014/main" id="{940B849F-3113-4B1B-ACD6-5687BDB80649}"/>
                </a:ext>
              </a:extLst>
            </p:cNvPr>
            <p:cNvGrpSpPr/>
            <p:nvPr/>
          </p:nvGrpSpPr>
          <p:grpSpPr>
            <a:xfrm>
              <a:off x="929498" y="2085932"/>
              <a:ext cx="615279" cy="801389"/>
              <a:chOff x="929498" y="2046773"/>
              <a:chExt cx="615279" cy="801389"/>
            </a:xfrm>
          </p:grpSpPr>
          <p:cxnSp>
            <p:nvCxnSpPr>
              <p:cNvPr id="140" name="Straight Connector 139">
                <a:extLst>
                  <a:ext uri="{FF2B5EF4-FFF2-40B4-BE49-F238E27FC236}">
                    <a16:creationId xmlns:a16="http://schemas.microsoft.com/office/drawing/2014/main" id="{F546DD13-D527-4BEF-AD96-035206E01D45}"/>
                  </a:ext>
                </a:extLst>
              </p:cNvPr>
              <p:cNvCxnSpPr>
                <a:cxnSpLocks/>
              </p:cNvCxnSpPr>
              <p:nvPr/>
            </p:nvCxnSpPr>
            <p:spPr>
              <a:xfrm>
                <a:off x="1440957" y="2116642"/>
                <a:ext cx="0" cy="7315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1" name="Title 2">
                <a:extLst>
                  <a:ext uri="{FF2B5EF4-FFF2-40B4-BE49-F238E27FC236}">
                    <a16:creationId xmlns:a16="http://schemas.microsoft.com/office/drawing/2014/main" id="{9495275A-6DCF-4907-B2BF-2B0D678C1E17}"/>
                  </a:ext>
                </a:extLst>
              </p:cNvPr>
              <p:cNvSpPr txBox="1">
                <a:spLocks/>
              </p:cNvSpPr>
              <p:nvPr/>
            </p:nvSpPr>
            <p:spPr>
              <a:xfrm>
                <a:off x="929498" y="2046773"/>
                <a:ext cx="615279" cy="759961"/>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1313"/>
                    </a:solidFill>
                    <a:effectLst/>
                    <a:uLnTx/>
                    <a:uFillTx/>
                    <a:latin typeface="Segoe UI Semibold"/>
                    <a:ea typeface="+mj-ea"/>
                    <a:cs typeface="+mj-cs"/>
                  </a:rPr>
                  <a:t>07</a:t>
                </a:r>
              </a:p>
            </p:txBody>
          </p:sp>
        </p:grpSp>
        <p:sp>
          <p:nvSpPr>
            <p:cNvPr id="139" name="Content Placeholder 2">
              <a:extLst>
                <a:ext uri="{FF2B5EF4-FFF2-40B4-BE49-F238E27FC236}">
                  <a16:creationId xmlns:a16="http://schemas.microsoft.com/office/drawing/2014/main" id="{268FEB9A-D4CB-4ABF-B64E-BE011157B57D}"/>
                </a:ext>
              </a:extLst>
            </p:cNvPr>
            <p:cNvSpPr txBox="1">
              <a:spLocks/>
            </p:cNvSpPr>
            <p:nvPr/>
          </p:nvSpPr>
          <p:spPr>
            <a:xfrm>
              <a:off x="1613404" y="2125551"/>
              <a:ext cx="5637030" cy="418583"/>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Analysis</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 Malware analysis to pull apart the malware, analyze, and sandbox, Threat Risk team to research similar actions, threat actor background </a:t>
              </a:r>
            </a:p>
          </p:txBody>
        </p:sp>
      </p:grpSp>
      <p:grpSp>
        <p:nvGrpSpPr>
          <p:cNvPr id="142" name="Group 141">
            <a:extLst>
              <a:ext uri="{FF2B5EF4-FFF2-40B4-BE49-F238E27FC236}">
                <a16:creationId xmlns:a16="http://schemas.microsoft.com/office/drawing/2014/main" id="{4B6E9F51-D451-405E-8126-0D54EAFBC929}"/>
              </a:ext>
            </a:extLst>
          </p:cNvPr>
          <p:cNvGrpSpPr/>
          <p:nvPr/>
        </p:nvGrpSpPr>
        <p:grpSpPr>
          <a:xfrm>
            <a:off x="6207037" y="3278403"/>
            <a:ext cx="5348376" cy="454377"/>
            <a:chOff x="929498" y="2085931"/>
            <a:chExt cx="6148391" cy="801390"/>
          </a:xfrm>
        </p:grpSpPr>
        <p:grpSp>
          <p:nvGrpSpPr>
            <p:cNvPr id="143" name="Group 142">
              <a:extLst>
                <a:ext uri="{FF2B5EF4-FFF2-40B4-BE49-F238E27FC236}">
                  <a16:creationId xmlns:a16="http://schemas.microsoft.com/office/drawing/2014/main" id="{1BF02E88-B6E4-4E90-9210-C687118B3FA6}"/>
                </a:ext>
              </a:extLst>
            </p:cNvPr>
            <p:cNvGrpSpPr/>
            <p:nvPr/>
          </p:nvGrpSpPr>
          <p:grpSpPr>
            <a:xfrm>
              <a:off x="929498" y="2085931"/>
              <a:ext cx="615279" cy="801390"/>
              <a:chOff x="929498" y="2046772"/>
              <a:chExt cx="615279" cy="801390"/>
            </a:xfrm>
          </p:grpSpPr>
          <p:cxnSp>
            <p:nvCxnSpPr>
              <p:cNvPr id="145" name="Straight Connector 144">
                <a:extLst>
                  <a:ext uri="{FF2B5EF4-FFF2-40B4-BE49-F238E27FC236}">
                    <a16:creationId xmlns:a16="http://schemas.microsoft.com/office/drawing/2014/main" id="{A0D8AF6B-EFC6-457F-AB05-3064B2A0C671}"/>
                  </a:ext>
                </a:extLst>
              </p:cNvPr>
              <p:cNvCxnSpPr>
                <a:cxnSpLocks/>
              </p:cNvCxnSpPr>
              <p:nvPr/>
            </p:nvCxnSpPr>
            <p:spPr>
              <a:xfrm>
                <a:off x="1440957" y="2116642"/>
                <a:ext cx="0" cy="7315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6" name="Title 2">
                <a:extLst>
                  <a:ext uri="{FF2B5EF4-FFF2-40B4-BE49-F238E27FC236}">
                    <a16:creationId xmlns:a16="http://schemas.microsoft.com/office/drawing/2014/main" id="{BE79D383-ED8E-4825-ABE5-C868F6ADF7F9}"/>
                  </a:ext>
                </a:extLst>
              </p:cNvPr>
              <p:cNvSpPr txBox="1">
                <a:spLocks/>
              </p:cNvSpPr>
              <p:nvPr/>
            </p:nvSpPr>
            <p:spPr>
              <a:xfrm>
                <a:off x="929498" y="2046772"/>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1313"/>
                    </a:solidFill>
                    <a:effectLst/>
                    <a:uLnTx/>
                    <a:uFillTx/>
                    <a:latin typeface="Segoe UI Semibold"/>
                    <a:ea typeface="+mj-ea"/>
                    <a:cs typeface="+mj-cs"/>
                  </a:rPr>
                  <a:t>08</a:t>
                </a:r>
              </a:p>
            </p:txBody>
          </p:sp>
        </p:grpSp>
        <p:sp>
          <p:nvSpPr>
            <p:cNvPr id="144" name="Content Placeholder 2">
              <a:extLst>
                <a:ext uri="{FF2B5EF4-FFF2-40B4-BE49-F238E27FC236}">
                  <a16:creationId xmlns:a16="http://schemas.microsoft.com/office/drawing/2014/main" id="{3742EDED-3D46-4D98-9B14-6AB8A8A3391A}"/>
                </a:ext>
              </a:extLst>
            </p:cNvPr>
            <p:cNvSpPr txBox="1">
              <a:spLocks/>
            </p:cNvSpPr>
            <p:nvPr/>
          </p:nvSpPr>
          <p:spPr>
            <a:xfrm>
              <a:off x="1613405" y="2125551"/>
              <a:ext cx="5464484" cy="418583"/>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Root Cause Analysis: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investigate/determine root cause, collect, archive evidence, ensure chain of custody</a:t>
              </a:r>
            </a:p>
          </p:txBody>
        </p:sp>
      </p:grpSp>
      <p:grpSp>
        <p:nvGrpSpPr>
          <p:cNvPr id="147" name="Group 146">
            <a:extLst>
              <a:ext uri="{FF2B5EF4-FFF2-40B4-BE49-F238E27FC236}">
                <a16:creationId xmlns:a16="http://schemas.microsoft.com/office/drawing/2014/main" id="{EA07460E-F076-4A41-86CF-819C45E3CF99}"/>
              </a:ext>
            </a:extLst>
          </p:cNvPr>
          <p:cNvGrpSpPr/>
          <p:nvPr/>
        </p:nvGrpSpPr>
        <p:grpSpPr>
          <a:xfrm>
            <a:off x="6207037" y="4164076"/>
            <a:ext cx="5498470" cy="454377"/>
            <a:chOff x="929498" y="2085931"/>
            <a:chExt cx="6320936" cy="801390"/>
          </a:xfrm>
        </p:grpSpPr>
        <p:grpSp>
          <p:nvGrpSpPr>
            <p:cNvPr id="148" name="Group 147">
              <a:extLst>
                <a:ext uri="{FF2B5EF4-FFF2-40B4-BE49-F238E27FC236}">
                  <a16:creationId xmlns:a16="http://schemas.microsoft.com/office/drawing/2014/main" id="{13F7D9FA-1E32-48B1-BD33-FA32942D6ED8}"/>
                </a:ext>
              </a:extLst>
            </p:cNvPr>
            <p:cNvGrpSpPr/>
            <p:nvPr/>
          </p:nvGrpSpPr>
          <p:grpSpPr>
            <a:xfrm>
              <a:off x="929498" y="2085931"/>
              <a:ext cx="615279" cy="801390"/>
              <a:chOff x="929498" y="2046772"/>
              <a:chExt cx="615279" cy="801390"/>
            </a:xfrm>
          </p:grpSpPr>
          <p:cxnSp>
            <p:nvCxnSpPr>
              <p:cNvPr id="150" name="Straight Connector 149">
                <a:extLst>
                  <a:ext uri="{FF2B5EF4-FFF2-40B4-BE49-F238E27FC236}">
                    <a16:creationId xmlns:a16="http://schemas.microsoft.com/office/drawing/2014/main" id="{9763F7FD-E58B-43F0-93D0-2F0DD0182B52}"/>
                  </a:ext>
                </a:extLst>
              </p:cNvPr>
              <p:cNvCxnSpPr>
                <a:cxnSpLocks/>
              </p:cNvCxnSpPr>
              <p:nvPr/>
            </p:nvCxnSpPr>
            <p:spPr>
              <a:xfrm>
                <a:off x="1440957" y="2116642"/>
                <a:ext cx="0" cy="7315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1" name="Title 2">
                <a:extLst>
                  <a:ext uri="{FF2B5EF4-FFF2-40B4-BE49-F238E27FC236}">
                    <a16:creationId xmlns:a16="http://schemas.microsoft.com/office/drawing/2014/main" id="{3E9910F4-41D9-46EE-8CC1-78215A434D47}"/>
                  </a:ext>
                </a:extLst>
              </p:cNvPr>
              <p:cNvSpPr txBox="1">
                <a:spLocks/>
              </p:cNvSpPr>
              <p:nvPr/>
            </p:nvSpPr>
            <p:spPr>
              <a:xfrm>
                <a:off x="929498" y="2046772"/>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1313"/>
                    </a:solidFill>
                    <a:effectLst/>
                    <a:uLnTx/>
                    <a:uFillTx/>
                    <a:latin typeface="Segoe UI Semibold"/>
                    <a:ea typeface="+mj-ea"/>
                    <a:cs typeface="+mj-cs"/>
                  </a:rPr>
                  <a:t>09</a:t>
                </a:r>
              </a:p>
            </p:txBody>
          </p:sp>
        </p:grpSp>
        <p:sp>
          <p:nvSpPr>
            <p:cNvPr id="149" name="Content Placeholder 2">
              <a:extLst>
                <a:ext uri="{FF2B5EF4-FFF2-40B4-BE49-F238E27FC236}">
                  <a16:creationId xmlns:a16="http://schemas.microsoft.com/office/drawing/2014/main" id="{7BFF3A5A-F13D-4D9A-9132-EA0CAE241CE3}"/>
                </a:ext>
              </a:extLst>
            </p:cNvPr>
            <p:cNvSpPr txBox="1">
              <a:spLocks/>
            </p:cNvSpPr>
            <p:nvPr/>
          </p:nvSpPr>
          <p:spPr>
            <a:xfrm>
              <a:off x="1613404" y="2125551"/>
              <a:ext cx="5637030" cy="418583"/>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Regulations: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Regulatory reporting, privacy if data has been exfiltrated, ensure communications, evidence is vetted by counsel </a:t>
              </a:r>
            </a:p>
          </p:txBody>
        </p:sp>
      </p:grpSp>
      <p:grpSp>
        <p:nvGrpSpPr>
          <p:cNvPr id="152" name="Group 151">
            <a:extLst>
              <a:ext uri="{FF2B5EF4-FFF2-40B4-BE49-F238E27FC236}">
                <a16:creationId xmlns:a16="http://schemas.microsoft.com/office/drawing/2014/main" id="{96C535A9-E45A-4876-B919-4178621588D2}"/>
              </a:ext>
            </a:extLst>
          </p:cNvPr>
          <p:cNvGrpSpPr/>
          <p:nvPr/>
        </p:nvGrpSpPr>
        <p:grpSpPr>
          <a:xfrm>
            <a:off x="6207037" y="5303777"/>
            <a:ext cx="5730000" cy="467176"/>
            <a:chOff x="929498" y="2085931"/>
            <a:chExt cx="5420682" cy="823964"/>
          </a:xfrm>
        </p:grpSpPr>
        <p:grpSp>
          <p:nvGrpSpPr>
            <p:cNvPr id="153" name="Group 152">
              <a:extLst>
                <a:ext uri="{FF2B5EF4-FFF2-40B4-BE49-F238E27FC236}">
                  <a16:creationId xmlns:a16="http://schemas.microsoft.com/office/drawing/2014/main" id="{1F20F9C7-F5D0-40B0-92AD-0B631087CD3A}"/>
                </a:ext>
              </a:extLst>
            </p:cNvPr>
            <p:cNvGrpSpPr/>
            <p:nvPr/>
          </p:nvGrpSpPr>
          <p:grpSpPr>
            <a:xfrm>
              <a:off x="929498" y="2085931"/>
              <a:ext cx="615279" cy="823964"/>
              <a:chOff x="929498" y="2046772"/>
              <a:chExt cx="615279" cy="823964"/>
            </a:xfrm>
          </p:grpSpPr>
          <p:cxnSp>
            <p:nvCxnSpPr>
              <p:cNvPr id="155" name="Straight Connector 154">
                <a:extLst>
                  <a:ext uri="{FF2B5EF4-FFF2-40B4-BE49-F238E27FC236}">
                    <a16:creationId xmlns:a16="http://schemas.microsoft.com/office/drawing/2014/main" id="{E675816E-ACB3-46CA-BBE1-AB02D0EF0357}"/>
                  </a:ext>
                </a:extLst>
              </p:cNvPr>
              <p:cNvCxnSpPr>
                <a:cxnSpLocks/>
              </p:cNvCxnSpPr>
              <p:nvPr/>
            </p:nvCxnSpPr>
            <p:spPr>
              <a:xfrm>
                <a:off x="1350390" y="2139215"/>
                <a:ext cx="0" cy="73152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6" name="Title 2">
                <a:extLst>
                  <a:ext uri="{FF2B5EF4-FFF2-40B4-BE49-F238E27FC236}">
                    <a16:creationId xmlns:a16="http://schemas.microsoft.com/office/drawing/2014/main" id="{C5B6287A-A1E3-41C4-8BDE-DD89D86C37D3}"/>
                  </a:ext>
                </a:extLst>
              </p:cNvPr>
              <p:cNvSpPr txBox="1">
                <a:spLocks/>
              </p:cNvSpPr>
              <p:nvPr/>
            </p:nvSpPr>
            <p:spPr>
              <a:xfrm>
                <a:off x="929498" y="2046772"/>
                <a:ext cx="615279" cy="759960"/>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1313"/>
                    </a:solidFill>
                    <a:effectLst/>
                    <a:uLnTx/>
                    <a:uFillTx/>
                    <a:latin typeface="Segoe UI Semibold"/>
                    <a:ea typeface="+mj-ea"/>
                    <a:cs typeface="+mj-cs"/>
                  </a:rPr>
                  <a:t>10</a:t>
                </a:r>
              </a:p>
            </p:txBody>
          </p:sp>
        </p:grpSp>
        <p:sp>
          <p:nvSpPr>
            <p:cNvPr id="154" name="Content Placeholder 2">
              <a:extLst>
                <a:ext uri="{FF2B5EF4-FFF2-40B4-BE49-F238E27FC236}">
                  <a16:creationId xmlns:a16="http://schemas.microsoft.com/office/drawing/2014/main" id="{62C55736-845F-4E0F-A72D-2C63EA775743}"/>
                </a:ext>
              </a:extLst>
            </p:cNvPr>
            <p:cNvSpPr txBox="1">
              <a:spLocks/>
            </p:cNvSpPr>
            <p:nvPr/>
          </p:nvSpPr>
          <p:spPr>
            <a:xfrm>
              <a:off x="1492301" y="2125551"/>
              <a:ext cx="4857879" cy="418584"/>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400" b="1"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Reporting: </a:t>
              </a:r>
              <a:r>
                <a:rPr kumimoji="0" lang="en-US" sz="140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Defensibility report on exhaustive efforts, validate findings, point in time, identify gaps, and build in resiliency to facilitate defense against future claims, litigation, and reputational issues</a:t>
              </a:r>
            </a:p>
          </p:txBody>
        </p:sp>
      </p:grpSp>
    </p:spTree>
    <p:extLst>
      <p:ext uri="{BB962C8B-B14F-4D97-AF65-F5344CB8AC3E}">
        <p14:creationId xmlns:p14="http://schemas.microsoft.com/office/powerpoint/2010/main" val="334578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F1C21-D688-4059-9BAD-B939065F4ED3}"/>
              </a:ext>
            </a:extLst>
          </p:cNvPr>
          <p:cNvSpPr>
            <a:spLocks noGrp="1"/>
          </p:cNvSpPr>
          <p:nvPr>
            <p:ph type="title"/>
          </p:nvPr>
        </p:nvSpPr>
        <p:spPr>
          <a:xfrm>
            <a:off x="507087" y="559140"/>
            <a:ext cx="10913050" cy="553998"/>
          </a:xfrm>
        </p:spPr>
        <p:txBody>
          <a:bodyPr vert="horz" wrap="square" lIns="0" tIns="0" rIns="0" bIns="0" rtlCol="0" anchor="t" anchorCtr="0">
            <a:normAutofit/>
          </a:bodyPr>
          <a:lstStyle/>
          <a:p>
            <a:r>
              <a:rPr lang="en-US" sz="3600" dirty="0"/>
              <a:t>Know your crown jewels!</a:t>
            </a:r>
            <a:endParaRPr lang="en-US" sz="3600" b="0" kern="1200" dirty="0">
              <a:latin typeface="+mj-lt"/>
              <a:ea typeface="Segoe UI Semibold" panose="020B0702040204020203" pitchFamily="34" charset="0"/>
              <a:cs typeface="Segoe UI Semibold" panose="020B0702040204020203" pitchFamily="34" charset="0"/>
            </a:endParaRPr>
          </a:p>
        </p:txBody>
      </p:sp>
      <p:grpSp>
        <p:nvGrpSpPr>
          <p:cNvPr id="4" name="Group 3">
            <a:extLst>
              <a:ext uri="{FF2B5EF4-FFF2-40B4-BE49-F238E27FC236}">
                <a16:creationId xmlns:a16="http://schemas.microsoft.com/office/drawing/2014/main" id="{03778DC7-A69A-407A-A529-AEB748958D80}"/>
              </a:ext>
            </a:extLst>
          </p:cNvPr>
          <p:cNvGrpSpPr/>
          <p:nvPr/>
        </p:nvGrpSpPr>
        <p:grpSpPr>
          <a:xfrm>
            <a:off x="4537060" y="1909358"/>
            <a:ext cx="2926080" cy="3039283"/>
            <a:chOff x="1841500" y="2504536"/>
            <a:chExt cx="2926080" cy="3039283"/>
          </a:xfrm>
        </p:grpSpPr>
        <p:sp>
          <p:nvSpPr>
            <p:cNvPr id="5" name="Arc 6">
              <a:extLst>
                <a:ext uri="{FF2B5EF4-FFF2-40B4-BE49-F238E27FC236}">
                  <a16:creationId xmlns:a16="http://schemas.microsoft.com/office/drawing/2014/main" id="{4572EF31-48EE-4509-956B-575020CF4DA5}"/>
                </a:ext>
              </a:extLst>
            </p:cNvPr>
            <p:cNvSpPr>
              <a:spLocks/>
            </p:cNvSpPr>
            <p:nvPr/>
          </p:nvSpPr>
          <p:spPr bwMode="blackWhite">
            <a:xfrm rot="1858697">
              <a:off x="1841500" y="2739157"/>
              <a:ext cx="2926080" cy="2804662"/>
            </a:xfrm>
            <a:custGeom>
              <a:avLst/>
              <a:gdLst>
                <a:gd name="T0" fmla="*/ 0 w 43200"/>
                <a:gd name="T1" fmla="*/ 0 h 40309"/>
                <a:gd name="T2" fmla="*/ 0 w 43200"/>
                <a:gd name="T3" fmla="*/ 0 h 40309"/>
                <a:gd name="T4" fmla="*/ 0 w 43200"/>
                <a:gd name="T5" fmla="*/ 0 h 40309"/>
                <a:gd name="T6" fmla="*/ 0 60000 65536"/>
                <a:gd name="T7" fmla="*/ 0 60000 65536"/>
                <a:gd name="T8" fmla="*/ 0 60000 65536"/>
                <a:gd name="T9" fmla="*/ 0 w 43200"/>
                <a:gd name="T10" fmla="*/ 0 h 40309"/>
                <a:gd name="T11" fmla="*/ 43200 w 43200"/>
                <a:gd name="T12" fmla="*/ 40309 h 40309"/>
              </a:gdLst>
              <a:ahLst/>
              <a:cxnLst>
                <a:cxn ang="T6">
                  <a:pos x="T0" y="T1"/>
                </a:cxn>
                <a:cxn ang="T7">
                  <a:pos x="T2" y="T3"/>
                </a:cxn>
                <a:cxn ang="T8">
                  <a:pos x="T4" y="T5"/>
                </a:cxn>
              </a:cxnLst>
              <a:rect l="T9" t="T10" r="T11" b="T12"/>
              <a:pathLst>
                <a:path w="43200" h="40309" fill="none" extrusionOk="0">
                  <a:moveTo>
                    <a:pt x="32395" y="-1"/>
                  </a:moveTo>
                  <a:cubicBezTo>
                    <a:pt x="39080" y="3857"/>
                    <a:pt x="43200" y="10990"/>
                    <a:pt x="43200" y="18709"/>
                  </a:cubicBezTo>
                  <a:cubicBezTo>
                    <a:pt x="43200" y="30638"/>
                    <a:pt x="33529" y="40309"/>
                    <a:pt x="21600" y="40309"/>
                  </a:cubicBezTo>
                  <a:cubicBezTo>
                    <a:pt x="9670" y="40309"/>
                    <a:pt x="0" y="30638"/>
                    <a:pt x="0" y="18709"/>
                  </a:cubicBezTo>
                  <a:cubicBezTo>
                    <a:pt x="-1" y="10995"/>
                    <a:pt x="4113" y="3866"/>
                    <a:pt x="10792" y="7"/>
                  </a:cubicBezTo>
                </a:path>
                <a:path w="43200" h="40309" stroke="0" extrusionOk="0">
                  <a:moveTo>
                    <a:pt x="32395" y="-1"/>
                  </a:moveTo>
                  <a:cubicBezTo>
                    <a:pt x="39080" y="3857"/>
                    <a:pt x="43200" y="10990"/>
                    <a:pt x="43200" y="18709"/>
                  </a:cubicBezTo>
                  <a:cubicBezTo>
                    <a:pt x="43200" y="30638"/>
                    <a:pt x="33529" y="40309"/>
                    <a:pt x="21600" y="40309"/>
                  </a:cubicBezTo>
                  <a:cubicBezTo>
                    <a:pt x="9670" y="40309"/>
                    <a:pt x="0" y="30638"/>
                    <a:pt x="0" y="18709"/>
                  </a:cubicBezTo>
                  <a:cubicBezTo>
                    <a:pt x="-1" y="10995"/>
                    <a:pt x="4113" y="3866"/>
                    <a:pt x="10792" y="7"/>
                  </a:cubicBezTo>
                  <a:lnTo>
                    <a:pt x="21600" y="18709"/>
                  </a:lnTo>
                  <a:close/>
                </a:path>
              </a:pathLst>
            </a:custGeom>
            <a:noFill/>
            <a:ln w="38100" cap="rnd">
              <a:solidFill>
                <a:srgbClr val="85A8AE"/>
              </a:solidFill>
              <a:round/>
              <a:headEnd type="triangle" w="lg" len="lg"/>
              <a:tailEnd type="none" w="sm" len="sm"/>
            </a:ln>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F1313"/>
                </a:solidFill>
                <a:effectLst/>
                <a:uLnTx/>
                <a:uFillTx/>
                <a:latin typeface="Arial" charset="0"/>
                <a:ea typeface="+mn-ea"/>
                <a:cs typeface="Arial" charset="0"/>
              </a:endParaRPr>
            </a:p>
          </p:txBody>
        </p:sp>
        <p:sp>
          <p:nvSpPr>
            <p:cNvPr id="6" name="Rectangle 5">
              <a:extLst>
                <a:ext uri="{FF2B5EF4-FFF2-40B4-BE49-F238E27FC236}">
                  <a16:creationId xmlns:a16="http://schemas.microsoft.com/office/drawing/2014/main" id="{0457E795-8D21-48CA-A8E8-E635DC12CA62}"/>
                </a:ext>
              </a:extLst>
            </p:cNvPr>
            <p:cNvSpPr/>
            <p:nvPr/>
          </p:nvSpPr>
          <p:spPr bwMode="gray">
            <a:xfrm>
              <a:off x="2247135" y="2504536"/>
              <a:ext cx="1257300" cy="58156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CA" sz="1600" b="1"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7" name="Group 6">
            <a:extLst>
              <a:ext uri="{FF2B5EF4-FFF2-40B4-BE49-F238E27FC236}">
                <a16:creationId xmlns:a16="http://schemas.microsoft.com/office/drawing/2014/main" id="{7F73C1F8-998F-4A16-92C0-F321E52FE601}"/>
              </a:ext>
            </a:extLst>
          </p:cNvPr>
          <p:cNvGrpSpPr/>
          <p:nvPr/>
        </p:nvGrpSpPr>
        <p:grpSpPr>
          <a:xfrm>
            <a:off x="4554075" y="1879254"/>
            <a:ext cx="777240" cy="777240"/>
            <a:chOff x="8147801" y="1877265"/>
            <a:chExt cx="777240" cy="777240"/>
          </a:xfrm>
        </p:grpSpPr>
        <p:sp>
          <p:nvSpPr>
            <p:cNvPr id="8" name="Oval 7">
              <a:extLst>
                <a:ext uri="{FF2B5EF4-FFF2-40B4-BE49-F238E27FC236}">
                  <a16:creationId xmlns:a16="http://schemas.microsoft.com/office/drawing/2014/main" id="{04F91B9C-EC42-4739-AD7A-4745D660EB2B}"/>
                </a:ext>
              </a:extLst>
            </p:cNvPr>
            <p:cNvSpPr/>
            <p:nvPr/>
          </p:nvSpPr>
          <p:spPr bwMode="gray">
            <a:xfrm>
              <a:off x="8147801" y="1877265"/>
              <a:ext cx="777240" cy="77724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CA" sz="1600" b="1"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9" name="Group 688">
              <a:extLst>
                <a:ext uri="{FF2B5EF4-FFF2-40B4-BE49-F238E27FC236}">
                  <a16:creationId xmlns:a16="http://schemas.microsoft.com/office/drawing/2014/main" id="{DD5D119E-5263-4C8D-8CFA-E0D5878655D5}"/>
                </a:ext>
              </a:extLst>
            </p:cNvPr>
            <p:cNvGrpSpPr>
              <a:grpSpLocks noChangeAspect="1"/>
            </p:cNvGrpSpPr>
            <p:nvPr/>
          </p:nvGrpSpPr>
          <p:grpSpPr bwMode="auto">
            <a:xfrm>
              <a:off x="8170661" y="1900125"/>
              <a:ext cx="731520" cy="731520"/>
              <a:chOff x="5828" y="2694"/>
              <a:chExt cx="340" cy="340"/>
            </a:xfrm>
            <a:solidFill>
              <a:schemeClr val="tx1"/>
            </a:solidFill>
          </p:grpSpPr>
          <p:sp>
            <p:nvSpPr>
              <p:cNvPr id="10" name="Freeform 689">
                <a:extLst>
                  <a:ext uri="{FF2B5EF4-FFF2-40B4-BE49-F238E27FC236}">
                    <a16:creationId xmlns:a16="http://schemas.microsoft.com/office/drawing/2014/main" id="{15CEB70F-8A38-4C78-8AAE-7F56BED67680}"/>
                  </a:ext>
                </a:extLst>
              </p:cNvPr>
              <p:cNvSpPr>
                <a:spLocks noEditPoints="1"/>
              </p:cNvSpPr>
              <p:nvPr/>
            </p:nvSpPr>
            <p:spPr bwMode="auto">
              <a:xfrm>
                <a:off x="5828" y="269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1" name="Freeform 690">
                <a:extLst>
                  <a:ext uri="{FF2B5EF4-FFF2-40B4-BE49-F238E27FC236}">
                    <a16:creationId xmlns:a16="http://schemas.microsoft.com/office/drawing/2014/main" id="{A7AD34C9-87B8-4C69-A967-632EBC70F19C}"/>
                  </a:ext>
                </a:extLst>
              </p:cNvPr>
              <p:cNvSpPr>
                <a:spLocks noEditPoints="1"/>
              </p:cNvSpPr>
              <p:nvPr/>
            </p:nvSpPr>
            <p:spPr bwMode="auto">
              <a:xfrm>
                <a:off x="5892" y="2764"/>
                <a:ext cx="200" cy="207"/>
              </a:xfrm>
              <a:custGeom>
                <a:avLst/>
                <a:gdLst>
                  <a:gd name="T0" fmla="*/ 166 w 302"/>
                  <a:gd name="T1" fmla="*/ 311 h 311"/>
                  <a:gd name="T2" fmla="*/ 158 w 302"/>
                  <a:gd name="T3" fmla="*/ 308 h 311"/>
                  <a:gd name="T4" fmla="*/ 113 w 302"/>
                  <a:gd name="T5" fmla="*/ 263 h 311"/>
                  <a:gd name="T6" fmla="*/ 92 w 302"/>
                  <a:gd name="T7" fmla="*/ 268 h 311"/>
                  <a:gd name="T8" fmla="*/ 55 w 302"/>
                  <a:gd name="T9" fmla="*/ 257 h 311"/>
                  <a:gd name="T10" fmla="*/ 49 w 302"/>
                  <a:gd name="T11" fmla="*/ 198 h 311"/>
                  <a:gd name="T12" fmla="*/ 4 w 302"/>
                  <a:gd name="T13" fmla="*/ 153 h 311"/>
                  <a:gd name="T14" fmla="*/ 2 w 302"/>
                  <a:gd name="T15" fmla="*/ 140 h 311"/>
                  <a:gd name="T16" fmla="*/ 97 w 302"/>
                  <a:gd name="T17" fmla="*/ 95 h 311"/>
                  <a:gd name="T18" fmla="*/ 280 w 302"/>
                  <a:gd name="T19" fmla="*/ 25 h 311"/>
                  <a:gd name="T20" fmla="*/ 287 w 302"/>
                  <a:gd name="T21" fmla="*/ 33 h 311"/>
                  <a:gd name="T22" fmla="*/ 216 w 302"/>
                  <a:gd name="T23" fmla="*/ 216 h 311"/>
                  <a:gd name="T24" fmla="*/ 172 w 302"/>
                  <a:gd name="T25" fmla="*/ 309 h 311"/>
                  <a:gd name="T26" fmla="*/ 166 w 302"/>
                  <a:gd name="T27" fmla="*/ 311 h 311"/>
                  <a:gd name="T28" fmla="*/ 115 w 302"/>
                  <a:gd name="T29" fmla="*/ 239 h 311"/>
                  <a:gd name="T30" fmla="*/ 122 w 302"/>
                  <a:gd name="T31" fmla="*/ 242 h 311"/>
                  <a:gd name="T32" fmla="*/ 167 w 302"/>
                  <a:gd name="T33" fmla="*/ 286 h 311"/>
                  <a:gd name="T34" fmla="*/ 194 w 302"/>
                  <a:gd name="T35" fmla="*/ 216 h 311"/>
                  <a:gd name="T36" fmla="*/ 197 w 302"/>
                  <a:gd name="T37" fmla="*/ 205 h 311"/>
                  <a:gd name="T38" fmla="*/ 267 w 302"/>
                  <a:gd name="T39" fmla="*/ 44 h 311"/>
                  <a:gd name="T40" fmla="*/ 107 w 302"/>
                  <a:gd name="T41" fmla="*/ 114 h 311"/>
                  <a:gd name="T42" fmla="*/ 96 w 302"/>
                  <a:gd name="T43" fmla="*/ 116 h 311"/>
                  <a:gd name="T44" fmla="*/ 25 w 302"/>
                  <a:gd name="T45" fmla="*/ 144 h 311"/>
                  <a:gd name="T46" fmla="*/ 70 w 302"/>
                  <a:gd name="T47" fmla="*/ 189 h 311"/>
                  <a:gd name="T48" fmla="*/ 70 w 302"/>
                  <a:gd name="T49" fmla="*/ 204 h 311"/>
                  <a:gd name="T50" fmla="*/ 70 w 302"/>
                  <a:gd name="T51" fmla="*/ 242 h 311"/>
                  <a:gd name="T52" fmla="*/ 107 w 302"/>
                  <a:gd name="T53" fmla="*/ 242 h 311"/>
                  <a:gd name="T54" fmla="*/ 115 w 302"/>
                  <a:gd name="T55" fmla="*/ 239 h 311"/>
                  <a:gd name="T56" fmla="*/ 145 w 302"/>
                  <a:gd name="T57" fmla="*/ 209 h 311"/>
                  <a:gd name="T58" fmla="*/ 112 w 302"/>
                  <a:gd name="T59" fmla="*/ 196 h 311"/>
                  <a:gd name="T60" fmla="*/ 112 w 302"/>
                  <a:gd name="T61" fmla="*/ 131 h 311"/>
                  <a:gd name="T62" fmla="*/ 145 w 302"/>
                  <a:gd name="T63" fmla="*/ 117 h 311"/>
                  <a:gd name="T64" fmla="*/ 177 w 302"/>
                  <a:gd name="T65" fmla="*/ 131 h 311"/>
                  <a:gd name="T66" fmla="*/ 177 w 302"/>
                  <a:gd name="T67" fmla="*/ 196 h 311"/>
                  <a:gd name="T68" fmla="*/ 177 w 302"/>
                  <a:gd name="T69" fmla="*/ 196 h 311"/>
                  <a:gd name="T70" fmla="*/ 145 w 302"/>
                  <a:gd name="T71" fmla="*/ 209 h 311"/>
                  <a:gd name="T72" fmla="*/ 145 w 302"/>
                  <a:gd name="T73" fmla="*/ 139 h 311"/>
                  <a:gd name="T74" fmla="*/ 128 w 302"/>
                  <a:gd name="T75" fmla="*/ 146 h 311"/>
                  <a:gd name="T76" fmla="*/ 128 w 302"/>
                  <a:gd name="T77" fmla="*/ 181 h 311"/>
                  <a:gd name="T78" fmla="*/ 162 w 302"/>
                  <a:gd name="T79" fmla="*/ 181 h 311"/>
                  <a:gd name="T80" fmla="*/ 162 w 302"/>
                  <a:gd name="T81" fmla="*/ 181 h 311"/>
                  <a:gd name="T82" fmla="*/ 162 w 302"/>
                  <a:gd name="T83" fmla="*/ 146 h 311"/>
                  <a:gd name="T84" fmla="*/ 145 w 302"/>
                  <a:gd name="T85" fmla="*/ 13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11">
                    <a:moveTo>
                      <a:pt x="166" y="311"/>
                    </a:moveTo>
                    <a:cubicBezTo>
                      <a:pt x="163" y="311"/>
                      <a:pt x="160" y="310"/>
                      <a:pt x="158" y="308"/>
                    </a:cubicBezTo>
                    <a:cubicBezTo>
                      <a:pt x="113" y="263"/>
                      <a:pt x="113" y="263"/>
                      <a:pt x="113" y="263"/>
                    </a:cubicBezTo>
                    <a:cubicBezTo>
                      <a:pt x="107" y="266"/>
                      <a:pt x="100" y="268"/>
                      <a:pt x="92" y="268"/>
                    </a:cubicBezTo>
                    <a:cubicBezTo>
                      <a:pt x="77" y="270"/>
                      <a:pt x="63" y="266"/>
                      <a:pt x="55" y="257"/>
                    </a:cubicBezTo>
                    <a:cubicBezTo>
                      <a:pt x="39" y="242"/>
                      <a:pt x="41" y="214"/>
                      <a:pt x="49" y="198"/>
                    </a:cubicBezTo>
                    <a:cubicBezTo>
                      <a:pt x="4" y="153"/>
                      <a:pt x="4" y="153"/>
                      <a:pt x="4" y="153"/>
                    </a:cubicBezTo>
                    <a:cubicBezTo>
                      <a:pt x="0" y="150"/>
                      <a:pt x="0" y="145"/>
                      <a:pt x="2" y="140"/>
                    </a:cubicBezTo>
                    <a:cubicBezTo>
                      <a:pt x="35" y="87"/>
                      <a:pt x="79" y="91"/>
                      <a:pt x="97" y="95"/>
                    </a:cubicBezTo>
                    <a:cubicBezTo>
                      <a:pt x="194" y="0"/>
                      <a:pt x="276" y="24"/>
                      <a:pt x="280" y="25"/>
                    </a:cubicBezTo>
                    <a:cubicBezTo>
                      <a:pt x="284" y="26"/>
                      <a:pt x="286" y="29"/>
                      <a:pt x="287" y="33"/>
                    </a:cubicBezTo>
                    <a:cubicBezTo>
                      <a:pt x="288" y="37"/>
                      <a:pt x="302" y="127"/>
                      <a:pt x="216" y="216"/>
                    </a:cubicBezTo>
                    <a:cubicBezTo>
                      <a:pt x="219" y="232"/>
                      <a:pt x="220" y="273"/>
                      <a:pt x="172" y="309"/>
                    </a:cubicBezTo>
                    <a:cubicBezTo>
                      <a:pt x="170" y="310"/>
                      <a:pt x="168" y="311"/>
                      <a:pt x="166" y="311"/>
                    </a:cubicBezTo>
                    <a:close/>
                    <a:moveTo>
                      <a:pt x="115" y="239"/>
                    </a:moveTo>
                    <a:cubicBezTo>
                      <a:pt x="118" y="239"/>
                      <a:pt x="120" y="240"/>
                      <a:pt x="122" y="242"/>
                    </a:cubicBezTo>
                    <a:cubicBezTo>
                      <a:pt x="167" y="286"/>
                      <a:pt x="167" y="286"/>
                      <a:pt x="167" y="286"/>
                    </a:cubicBezTo>
                    <a:cubicBezTo>
                      <a:pt x="206" y="252"/>
                      <a:pt x="195" y="216"/>
                      <a:pt x="194" y="216"/>
                    </a:cubicBezTo>
                    <a:cubicBezTo>
                      <a:pt x="193" y="212"/>
                      <a:pt x="194" y="208"/>
                      <a:pt x="197" y="205"/>
                    </a:cubicBezTo>
                    <a:cubicBezTo>
                      <a:pt x="266" y="136"/>
                      <a:pt x="268" y="66"/>
                      <a:pt x="267" y="44"/>
                    </a:cubicBezTo>
                    <a:cubicBezTo>
                      <a:pt x="246" y="41"/>
                      <a:pt x="183" y="39"/>
                      <a:pt x="107" y="114"/>
                    </a:cubicBezTo>
                    <a:cubicBezTo>
                      <a:pt x="104" y="117"/>
                      <a:pt x="100" y="118"/>
                      <a:pt x="96" y="116"/>
                    </a:cubicBezTo>
                    <a:cubicBezTo>
                      <a:pt x="94" y="116"/>
                      <a:pt x="55" y="102"/>
                      <a:pt x="25" y="144"/>
                    </a:cubicBezTo>
                    <a:cubicBezTo>
                      <a:pt x="70" y="189"/>
                      <a:pt x="70" y="189"/>
                      <a:pt x="70" y="189"/>
                    </a:cubicBezTo>
                    <a:cubicBezTo>
                      <a:pt x="74" y="193"/>
                      <a:pt x="74" y="200"/>
                      <a:pt x="70" y="204"/>
                    </a:cubicBezTo>
                    <a:cubicBezTo>
                      <a:pt x="66" y="209"/>
                      <a:pt x="60" y="232"/>
                      <a:pt x="70" y="242"/>
                    </a:cubicBezTo>
                    <a:cubicBezTo>
                      <a:pt x="79" y="252"/>
                      <a:pt x="103" y="246"/>
                      <a:pt x="107" y="242"/>
                    </a:cubicBezTo>
                    <a:cubicBezTo>
                      <a:pt x="109" y="240"/>
                      <a:pt x="112" y="239"/>
                      <a:pt x="115" y="239"/>
                    </a:cubicBezTo>
                    <a:close/>
                    <a:moveTo>
                      <a:pt x="145" y="209"/>
                    </a:moveTo>
                    <a:cubicBezTo>
                      <a:pt x="133" y="209"/>
                      <a:pt x="121" y="205"/>
                      <a:pt x="112" y="196"/>
                    </a:cubicBezTo>
                    <a:cubicBezTo>
                      <a:pt x="95" y="178"/>
                      <a:pt x="95" y="149"/>
                      <a:pt x="112" y="131"/>
                    </a:cubicBezTo>
                    <a:cubicBezTo>
                      <a:pt x="121" y="122"/>
                      <a:pt x="133" y="117"/>
                      <a:pt x="145" y="117"/>
                    </a:cubicBezTo>
                    <a:cubicBezTo>
                      <a:pt x="157" y="117"/>
                      <a:pt x="169" y="122"/>
                      <a:pt x="177" y="131"/>
                    </a:cubicBezTo>
                    <a:cubicBezTo>
                      <a:pt x="195" y="149"/>
                      <a:pt x="195" y="178"/>
                      <a:pt x="177" y="196"/>
                    </a:cubicBezTo>
                    <a:cubicBezTo>
                      <a:pt x="177" y="196"/>
                      <a:pt x="177" y="196"/>
                      <a:pt x="177" y="196"/>
                    </a:cubicBezTo>
                    <a:cubicBezTo>
                      <a:pt x="168" y="205"/>
                      <a:pt x="157" y="209"/>
                      <a:pt x="145" y="209"/>
                    </a:cubicBezTo>
                    <a:close/>
                    <a:moveTo>
                      <a:pt x="145" y="139"/>
                    </a:moveTo>
                    <a:cubicBezTo>
                      <a:pt x="138" y="139"/>
                      <a:pt x="132" y="141"/>
                      <a:pt x="128" y="146"/>
                    </a:cubicBezTo>
                    <a:cubicBezTo>
                      <a:pt x="118" y="156"/>
                      <a:pt x="118" y="171"/>
                      <a:pt x="128" y="181"/>
                    </a:cubicBezTo>
                    <a:cubicBezTo>
                      <a:pt x="137" y="190"/>
                      <a:pt x="153" y="190"/>
                      <a:pt x="162" y="181"/>
                    </a:cubicBezTo>
                    <a:cubicBezTo>
                      <a:pt x="162" y="181"/>
                      <a:pt x="162" y="181"/>
                      <a:pt x="162" y="181"/>
                    </a:cubicBezTo>
                    <a:cubicBezTo>
                      <a:pt x="172" y="171"/>
                      <a:pt x="172" y="156"/>
                      <a:pt x="162" y="146"/>
                    </a:cubicBezTo>
                    <a:cubicBezTo>
                      <a:pt x="158" y="141"/>
                      <a:pt x="151" y="139"/>
                      <a:pt x="145" y="1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F1313"/>
                  </a:solidFill>
                  <a:effectLst/>
                  <a:uLnTx/>
                  <a:uFillTx/>
                  <a:latin typeface="Segoe UI Semilight"/>
                  <a:ea typeface="+mn-ea"/>
                  <a:cs typeface="+mn-cs"/>
                </a:endParaRPr>
              </a:p>
            </p:txBody>
          </p:sp>
        </p:grpSp>
      </p:grpSp>
      <p:grpSp>
        <p:nvGrpSpPr>
          <p:cNvPr id="12" name="Group 11">
            <a:extLst>
              <a:ext uri="{FF2B5EF4-FFF2-40B4-BE49-F238E27FC236}">
                <a16:creationId xmlns:a16="http://schemas.microsoft.com/office/drawing/2014/main" id="{B6CD15EA-8BEF-4024-9DE1-D71835806385}"/>
              </a:ext>
            </a:extLst>
          </p:cNvPr>
          <p:cNvGrpSpPr/>
          <p:nvPr/>
        </p:nvGrpSpPr>
        <p:grpSpPr>
          <a:xfrm>
            <a:off x="6892152" y="1909358"/>
            <a:ext cx="777240" cy="777240"/>
            <a:chOff x="8851374" y="1877265"/>
            <a:chExt cx="777240" cy="777240"/>
          </a:xfrm>
        </p:grpSpPr>
        <p:sp>
          <p:nvSpPr>
            <p:cNvPr id="13" name="Oval 12">
              <a:extLst>
                <a:ext uri="{FF2B5EF4-FFF2-40B4-BE49-F238E27FC236}">
                  <a16:creationId xmlns:a16="http://schemas.microsoft.com/office/drawing/2014/main" id="{B1D026CD-591B-428C-BAC5-1B3E65CDA37B}"/>
                </a:ext>
              </a:extLst>
            </p:cNvPr>
            <p:cNvSpPr/>
            <p:nvPr/>
          </p:nvSpPr>
          <p:spPr bwMode="gray">
            <a:xfrm>
              <a:off x="8851374" y="1877265"/>
              <a:ext cx="777240" cy="77724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CA" sz="1600" b="1"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14" name="Group 853">
              <a:extLst>
                <a:ext uri="{FF2B5EF4-FFF2-40B4-BE49-F238E27FC236}">
                  <a16:creationId xmlns:a16="http://schemas.microsoft.com/office/drawing/2014/main" id="{B7A996EC-D178-4A0F-B73F-ADE27EBBD5E8}"/>
                </a:ext>
              </a:extLst>
            </p:cNvPr>
            <p:cNvGrpSpPr>
              <a:grpSpLocks noChangeAspect="1"/>
            </p:cNvGrpSpPr>
            <p:nvPr/>
          </p:nvGrpSpPr>
          <p:grpSpPr bwMode="auto">
            <a:xfrm>
              <a:off x="8874234" y="1900115"/>
              <a:ext cx="731520" cy="731519"/>
              <a:chOff x="7360" y="3435"/>
              <a:chExt cx="340" cy="340"/>
            </a:xfrm>
            <a:solidFill>
              <a:schemeClr val="tx1"/>
            </a:solidFill>
          </p:grpSpPr>
          <p:sp>
            <p:nvSpPr>
              <p:cNvPr id="15" name="Freeform 854">
                <a:extLst>
                  <a:ext uri="{FF2B5EF4-FFF2-40B4-BE49-F238E27FC236}">
                    <a16:creationId xmlns:a16="http://schemas.microsoft.com/office/drawing/2014/main" id="{E026175D-842F-4B49-B4D5-2BE2F0462A6B}"/>
                  </a:ext>
                </a:extLst>
              </p:cNvPr>
              <p:cNvSpPr>
                <a:spLocks noEditPoints="1"/>
              </p:cNvSpPr>
              <p:nvPr/>
            </p:nvSpPr>
            <p:spPr bwMode="auto">
              <a:xfrm>
                <a:off x="7423" y="3512"/>
                <a:ext cx="213" cy="199"/>
              </a:xfrm>
              <a:custGeom>
                <a:avLst/>
                <a:gdLst>
                  <a:gd name="T0" fmla="*/ 299 w 321"/>
                  <a:gd name="T1" fmla="*/ 32 h 300"/>
                  <a:gd name="T2" fmla="*/ 293 w 321"/>
                  <a:gd name="T3" fmla="*/ 23 h 300"/>
                  <a:gd name="T4" fmla="*/ 283 w 321"/>
                  <a:gd name="T5" fmla="*/ 24 h 300"/>
                  <a:gd name="T6" fmla="*/ 168 w 321"/>
                  <a:gd name="T7" fmla="*/ 4 h 300"/>
                  <a:gd name="T8" fmla="*/ 153 w 321"/>
                  <a:gd name="T9" fmla="*/ 4 h 300"/>
                  <a:gd name="T10" fmla="*/ 38 w 321"/>
                  <a:gd name="T11" fmla="*/ 24 h 300"/>
                  <a:gd name="T12" fmla="*/ 28 w 321"/>
                  <a:gd name="T13" fmla="*/ 23 h 300"/>
                  <a:gd name="T14" fmla="*/ 22 w 321"/>
                  <a:gd name="T15" fmla="*/ 32 h 300"/>
                  <a:gd name="T16" fmla="*/ 156 w 321"/>
                  <a:gd name="T17" fmla="*/ 298 h 300"/>
                  <a:gd name="T18" fmla="*/ 157 w 321"/>
                  <a:gd name="T19" fmla="*/ 299 h 300"/>
                  <a:gd name="T20" fmla="*/ 158 w 321"/>
                  <a:gd name="T21" fmla="*/ 299 h 300"/>
                  <a:gd name="T22" fmla="*/ 161 w 321"/>
                  <a:gd name="T23" fmla="*/ 300 h 300"/>
                  <a:gd name="T24" fmla="*/ 161 w 321"/>
                  <a:gd name="T25" fmla="*/ 300 h 300"/>
                  <a:gd name="T26" fmla="*/ 161 w 321"/>
                  <a:gd name="T27" fmla="*/ 300 h 300"/>
                  <a:gd name="T28" fmla="*/ 163 w 321"/>
                  <a:gd name="T29" fmla="*/ 299 h 300"/>
                  <a:gd name="T30" fmla="*/ 164 w 321"/>
                  <a:gd name="T31" fmla="*/ 299 h 300"/>
                  <a:gd name="T32" fmla="*/ 166 w 321"/>
                  <a:gd name="T33" fmla="*/ 298 h 300"/>
                  <a:gd name="T34" fmla="*/ 299 w 321"/>
                  <a:gd name="T35" fmla="*/ 32 h 300"/>
                  <a:gd name="T36" fmla="*/ 252 w 321"/>
                  <a:gd name="T37" fmla="*/ 55 h 300"/>
                  <a:gd name="T38" fmla="*/ 92 w 321"/>
                  <a:gd name="T39" fmla="*/ 215 h 300"/>
                  <a:gd name="T40" fmla="*/ 82 w 321"/>
                  <a:gd name="T41" fmla="*/ 201 h 300"/>
                  <a:gd name="T42" fmla="*/ 228 w 321"/>
                  <a:gd name="T43" fmla="*/ 55 h 300"/>
                  <a:gd name="T44" fmla="*/ 252 w 321"/>
                  <a:gd name="T45" fmla="*/ 55 h 300"/>
                  <a:gd name="T46" fmla="*/ 42 w 321"/>
                  <a:gd name="T47" fmla="*/ 49 h 300"/>
                  <a:gd name="T48" fmla="*/ 161 w 321"/>
                  <a:gd name="T49" fmla="*/ 26 h 300"/>
                  <a:gd name="T50" fmla="*/ 203 w 321"/>
                  <a:gd name="T51" fmla="*/ 50 h 300"/>
                  <a:gd name="T52" fmla="*/ 71 w 321"/>
                  <a:gd name="T53" fmla="*/ 183 h 300"/>
                  <a:gd name="T54" fmla="*/ 42 w 321"/>
                  <a:gd name="T55" fmla="*/ 49 h 300"/>
                  <a:gd name="T56" fmla="*/ 161 w 321"/>
                  <a:gd name="T57" fmla="*/ 277 h 300"/>
                  <a:gd name="T58" fmla="*/ 106 w 321"/>
                  <a:gd name="T59" fmla="*/ 231 h 300"/>
                  <a:gd name="T60" fmla="*/ 280 w 321"/>
                  <a:gd name="T61" fmla="*/ 57 h 300"/>
                  <a:gd name="T62" fmla="*/ 161 w 321"/>
                  <a:gd name="T63" fmla="*/ 27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300">
                    <a:moveTo>
                      <a:pt x="299" y="32"/>
                    </a:moveTo>
                    <a:cubicBezTo>
                      <a:pt x="299" y="28"/>
                      <a:pt x="297" y="25"/>
                      <a:pt x="293" y="23"/>
                    </a:cubicBezTo>
                    <a:cubicBezTo>
                      <a:pt x="290" y="22"/>
                      <a:pt x="286" y="22"/>
                      <a:pt x="283" y="24"/>
                    </a:cubicBezTo>
                    <a:cubicBezTo>
                      <a:pt x="283" y="24"/>
                      <a:pt x="222" y="58"/>
                      <a:pt x="168" y="4"/>
                    </a:cubicBezTo>
                    <a:cubicBezTo>
                      <a:pt x="164" y="0"/>
                      <a:pt x="157" y="0"/>
                      <a:pt x="153" y="4"/>
                    </a:cubicBezTo>
                    <a:cubicBezTo>
                      <a:pt x="100" y="58"/>
                      <a:pt x="40" y="25"/>
                      <a:pt x="38" y="24"/>
                    </a:cubicBezTo>
                    <a:cubicBezTo>
                      <a:pt x="35" y="22"/>
                      <a:pt x="31" y="22"/>
                      <a:pt x="28" y="23"/>
                    </a:cubicBezTo>
                    <a:cubicBezTo>
                      <a:pt x="25" y="25"/>
                      <a:pt x="22" y="28"/>
                      <a:pt x="22" y="32"/>
                    </a:cubicBezTo>
                    <a:cubicBezTo>
                      <a:pt x="0" y="216"/>
                      <a:pt x="154" y="298"/>
                      <a:pt x="156" y="298"/>
                    </a:cubicBezTo>
                    <a:cubicBezTo>
                      <a:pt x="156" y="299"/>
                      <a:pt x="157" y="299"/>
                      <a:pt x="157" y="299"/>
                    </a:cubicBezTo>
                    <a:cubicBezTo>
                      <a:pt x="157" y="299"/>
                      <a:pt x="158" y="299"/>
                      <a:pt x="158" y="299"/>
                    </a:cubicBezTo>
                    <a:cubicBezTo>
                      <a:pt x="159" y="300"/>
                      <a:pt x="160" y="300"/>
                      <a:pt x="161" y="300"/>
                    </a:cubicBezTo>
                    <a:cubicBezTo>
                      <a:pt x="161" y="300"/>
                      <a:pt x="161" y="300"/>
                      <a:pt x="161" y="300"/>
                    </a:cubicBezTo>
                    <a:cubicBezTo>
                      <a:pt x="161" y="300"/>
                      <a:pt x="161" y="300"/>
                      <a:pt x="161" y="300"/>
                    </a:cubicBezTo>
                    <a:cubicBezTo>
                      <a:pt x="162" y="300"/>
                      <a:pt x="162" y="300"/>
                      <a:pt x="163" y="299"/>
                    </a:cubicBezTo>
                    <a:cubicBezTo>
                      <a:pt x="164" y="299"/>
                      <a:pt x="164" y="299"/>
                      <a:pt x="164" y="299"/>
                    </a:cubicBezTo>
                    <a:cubicBezTo>
                      <a:pt x="165" y="299"/>
                      <a:pt x="165" y="299"/>
                      <a:pt x="166" y="298"/>
                    </a:cubicBezTo>
                    <a:cubicBezTo>
                      <a:pt x="167" y="298"/>
                      <a:pt x="321" y="216"/>
                      <a:pt x="299" y="32"/>
                    </a:cubicBezTo>
                    <a:close/>
                    <a:moveTo>
                      <a:pt x="252" y="55"/>
                    </a:moveTo>
                    <a:cubicBezTo>
                      <a:pt x="92" y="215"/>
                      <a:pt x="92" y="215"/>
                      <a:pt x="92" y="215"/>
                    </a:cubicBezTo>
                    <a:cubicBezTo>
                      <a:pt x="89" y="210"/>
                      <a:pt x="85" y="206"/>
                      <a:pt x="82" y="201"/>
                    </a:cubicBezTo>
                    <a:cubicBezTo>
                      <a:pt x="228" y="55"/>
                      <a:pt x="228" y="55"/>
                      <a:pt x="228" y="55"/>
                    </a:cubicBezTo>
                    <a:cubicBezTo>
                      <a:pt x="236" y="56"/>
                      <a:pt x="244" y="56"/>
                      <a:pt x="252" y="55"/>
                    </a:cubicBezTo>
                    <a:close/>
                    <a:moveTo>
                      <a:pt x="42" y="49"/>
                    </a:moveTo>
                    <a:cubicBezTo>
                      <a:pt x="66" y="57"/>
                      <a:pt x="115" y="66"/>
                      <a:pt x="161" y="26"/>
                    </a:cubicBezTo>
                    <a:cubicBezTo>
                      <a:pt x="175" y="38"/>
                      <a:pt x="189" y="46"/>
                      <a:pt x="203" y="50"/>
                    </a:cubicBezTo>
                    <a:cubicBezTo>
                      <a:pt x="71" y="183"/>
                      <a:pt x="71" y="183"/>
                      <a:pt x="71" y="183"/>
                    </a:cubicBezTo>
                    <a:cubicBezTo>
                      <a:pt x="51" y="148"/>
                      <a:pt x="38" y="104"/>
                      <a:pt x="42" y="49"/>
                    </a:cubicBezTo>
                    <a:close/>
                    <a:moveTo>
                      <a:pt x="161" y="277"/>
                    </a:moveTo>
                    <a:cubicBezTo>
                      <a:pt x="151" y="271"/>
                      <a:pt x="129" y="256"/>
                      <a:pt x="106" y="231"/>
                    </a:cubicBezTo>
                    <a:cubicBezTo>
                      <a:pt x="280" y="57"/>
                      <a:pt x="280" y="57"/>
                      <a:pt x="280" y="57"/>
                    </a:cubicBezTo>
                    <a:cubicBezTo>
                      <a:pt x="285" y="195"/>
                      <a:pt x="185" y="263"/>
                      <a:pt x="161" y="2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6" name="Freeform 855">
                <a:extLst>
                  <a:ext uri="{FF2B5EF4-FFF2-40B4-BE49-F238E27FC236}">
                    <a16:creationId xmlns:a16="http://schemas.microsoft.com/office/drawing/2014/main" id="{5C74C5E3-A416-4AAA-8A03-D7031ADD081C}"/>
                  </a:ext>
                </a:extLst>
              </p:cNvPr>
              <p:cNvSpPr>
                <a:spLocks noEditPoints="1"/>
              </p:cNvSpPr>
              <p:nvPr/>
            </p:nvSpPr>
            <p:spPr bwMode="auto">
              <a:xfrm>
                <a:off x="7360" y="343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F1313"/>
                  </a:solidFill>
                  <a:effectLst/>
                  <a:uLnTx/>
                  <a:uFillTx/>
                  <a:latin typeface="Segoe UI Semilight"/>
                  <a:ea typeface="+mn-ea"/>
                  <a:cs typeface="+mn-cs"/>
                </a:endParaRPr>
              </a:p>
            </p:txBody>
          </p:sp>
        </p:grpSp>
      </p:grpSp>
      <p:grpSp>
        <p:nvGrpSpPr>
          <p:cNvPr id="18" name="Group 17">
            <a:extLst>
              <a:ext uri="{FF2B5EF4-FFF2-40B4-BE49-F238E27FC236}">
                <a16:creationId xmlns:a16="http://schemas.microsoft.com/office/drawing/2014/main" id="{548B21F9-9F06-4752-B39B-7EFD69D5147D}"/>
              </a:ext>
            </a:extLst>
          </p:cNvPr>
          <p:cNvGrpSpPr/>
          <p:nvPr/>
        </p:nvGrpSpPr>
        <p:grpSpPr>
          <a:xfrm>
            <a:off x="5707380" y="4505627"/>
            <a:ext cx="777240" cy="777240"/>
            <a:chOff x="7445217" y="1877265"/>
            <a:chExt cx="777240" cy="777240"/>
          </a:xfrm>
        </p:grpSpPr>
        <p:sp>
          <p:nvSpPr>
            <p:cNvPr id="19" name="Oval 18">
              <a:extLst>
                <a:ext uri="{FF2B5EF4-FFF2-40B4-BE49-F238E27FC236}">
                  <a16:creationId xmlns:a16="http://schemas.microsoft.com/office/drawing/2014/main" id="{D6A75DD2-37DC-4C04-AC04-672C78CC7A24}"/>
                </a:ext>
              </a:extLst>
            </p:cNvPr>
            <p:cNvSpPr/>
            <p:nvPr/>
          </p:nvSpPr>
          <p:spPr bwMode="gray">
            <a:xfrm>
              <a:off x="7445217" y="1877265"/>
              <a:ext cx="777240" cy="77724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CA" sz="1600" b="1"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20" name="Group 630">
              <a:extLst>
                <a:ext uri="{FF2B5EF4-FFF2-40B4-BE49-F238E27FC236}">
                  <a16:creationId xmlns:a16="http://schemas.microsoft.com/office/drawing/2014/main" id="{2B84547D-4E61-4AAD-A62B-941D37AA2C2B}"/>
                </a:ext>
              </a:extLst>
            </p:cNvPr>
            <p:cNvGrpSpPr>
              <a:grpSpLocks noChangeAspect="1"/>
            </p:cNvGrpSpPr>
            <p:nvPr/>
          </p:nvGrpSpPr>
          <p:grpSpPr bwMode="auto">
            <a:xfrm>
              <a:off x="7468090" y="1900125"/>
              <a:ext cx="731521" cy="731520"/>
              <a:chOff x="4593" y="2664"/>
              <a:chExt cx="340" cy="340"/>
            </a:xfrm>
            <a:solidFill>
              <a:schemeClr val="tx1"/>
            </a:solidFill>
          </p:grpSpPr>
          <p:sp>
            <p:nvSpPr>
              <p:cNvPr id="21" name="Freeform 631">
                <a:extLst>
                  <a:ext uri="{FF2B5EF4-FFF2-40B4-BE49-F238E27FC236}">
                    <a16:creationId xmlns:a16="http://schemas.microsoft.com/office/drawing/2014/main" id="{176767EB-E76D-490D-9494-0C509CC47A1C}"/>
                  </a:ext>
                </a:extLst>
              </p:cNvPr>
              <p:cNvSpPr>
                <a:spLocks noEditPoints="1"/>
              </p:cNvSpPr>
              <p:nvPr/>
            </p:nvSpPr>
            <p:spPr bwMode="auto">
              <a:xfrm>
                <a:off x="4685" y="2728"/>
                <a:ext cx="156" cy="212"/>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22" name="Freeform 632">
                <a:extLst>
                  <a:ext uri="{FF2B5EF4-FFF2-40B4-BE49-F238E27FC236}">
                    <a16:creationId xmlns:a16="http://schemas.microsoft.com/office/drawing/2014/main" id="{C2949B89-CFB0-4476-9CA0-4C07BC2770DE}"/>
                  </a:ext>
                </a:extLst>
              </p:cNvPr>
              <p:cNvSpPr>
                <a:spLocks noEditPoints="1"/>
              </p:cNvSpPr>
              <p:nvPr/>
            </p:nvSpPr>
            <p:spPr bwMode="auto">
              <a:xfrm>
                <a:off x="4593" y="26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F1313"/>
                  </a:solidFill>
                  <a:effectLst/>
                  <a:uLnTx/>
                  <a:uFillTx/>
                  <a:latin typeface="Segoe UI Semilight"/>
                  <a:ea typeface="+mn-ea"/>
                  <a:cs typeface="+mn-cs"/>
                </a:endParaRPr>
              </a:p>
            </p:txBody>
          </p:sp>
        </p:grpSp>
      </p:grpSp>
      <p:grpSp>
        <p:nvGrpSpPr>
          <p:cNvPr id="28" name="Group 27">
            <a:extLst>
              <a:ext uri="{FF2B5EF4-FFF2-40B4-BE49-F238E27FC236}">
                <a16:creationId xmlns:a16="http://schemas.microsoft.com/office/drawing/2014/main" id="{2B2BCE27-4016-49C8-AFB5-6DC52FDC2024}"/>
              </a:ext>
            </a:extLst>
          </p:cNvPr>
          <p:cNvGrpSpPr/>
          <p:nvPr/>
        </p:nvGrpSpPr>
        <p:grpSpPr>
          <a:xfrm>
            <a:off x="5144939" y="2975908"/>
            <a:ext cx="1828800" cy="1181519"/>
            <a:chOff x="2382341" y="3396615"/>
            <a:chExt cx="1828800" cy="1181519"/>
          </a:xfrm>
        </p:grpSpPr>
        <p:sp>
          <p:nvSpPr>
            <p:cNvPr id="29" name="Freeform 1022">
              <a:extLst>
                <a:ext uri="{FF2B5EF4-FFF2-40B4-BE49-F238E27FC236}">
                  <a16:creationId xmlns:a16="http://schemas.microsoft.com/office/drawing/2014/main" id="{4190C957-E393-4841-82F2-F2494261E92B}"/>
                </a:ext>
              </a:extLst>
            </p:cNvPr>
            <p:cNvSpPr>
              <a:spLocks noChangeAspect="1" noEditPoints="1"/>
            </p:cNvSpPr>
            <p:nvPr/>
          </p:nvSpPr>
          <p:spPr bwMode="auto">
            <a:xfrm>
              <a:off x="2847340" y="3396615"/>
              <a:ext cx="914400" cy="914400"/>
            </a:xfrm>
            <a:custGeom>
              <a:avLst/>
              <a:gdLst>
                <a:gd name="T0" fmla="*/ 490 w 512"/>
                <a:gd name="T1" fmla="*/ 256 h 512"/>
                <a:gd name="T2" fmla="*/ 21 w 512"/>
                <a:gd name="T3" fmla="*/ 256 h 512"/>
                <a:gd name="T4" fmla="*/ 256 w 512"/>
                <a:gd name="T5" fmla="*/ 0 h 512"/>
                <a:gd name="T6" fmla="*/ 256 w 512"/>
                <a:gd name="T7" fmla="*/ 512 h 512"/>
                <a:gd name="T8" fmla="*/ 256 w 512"/>
                <a:gd name="T9" fmla="*/ 0 h 512"/>
                <a:gd name="T10" fmla="*/ 372 w 512"/>
                <a:gd name="T11" fmla="*/ 245 h 512"/>
                <a:gd name="T12" fmla="*/ 370 w 512"/>
                <a:gd name="T13" fmla="*/ 157 h 512"/>
                <a:gd name="T14" fmla="*/ 355 w 512"/>
                <a:gd name="T15" fmla="*/ 141 h 512"/>
                <a:gd name="T16" fmla="*/ 266 w 512"/>
                <a:gd name="T17" fmla="*/ 139 h 512"/>
                <a:gd name="T18" fmla="*/ 256 w 512"/>
                <a:gd name="T19" fmla="*/ 96 h 512"/>
                <a:gd name="T20" fmla="*/ 245 w 512"/>
                <a:gd name="T21" fmla="*/ 139 h 512"/>
                <a:gd name="T22" fmla="*/ 157 w 512"/>
                <a:gd name="T23" fmla="*/ 141 h 512"/>
                <a:gd name="T24" fmla="*/ 141 w 512"/>
                <a:gd name="T25" fmla="*/ 157 h 512"/>
                <a:gd name="T26" fmla="*/ 139 w 512"/>
                <a:gd name="T27" fmla="*/ 245 h 512"/>
                <a:gd name="T28" fmla="*/ 96 w 512"/>
                <a:gd name="T29" fmla="*/ 256 h 512"/>
                <a:gd name="T30" fmla="*/ 139 w 512"/>
                <a:gd name="T31" fmla="*/ 266 h 512"/>
                <a:gd name="T32" fmla="*/ 141 w 512"/>
                <a:gd name="T33" fmla="*/ 355 h 512"/>
                <a:gd name="T34" fmla="*/ 149 w 512"/>
                <a:gd name="T35" fmla="*/ 373 h 512"/>
                <a:gd name="T36" fmla="*/ 181 w 512"/>
                <a:gd name="T37" fmla="*/ 346 h 512"/>
                <a:gd name="T38" fmla="*/ 245 w 512"/>
                <a:gd name="T39" fmla="*/ 405 h 512"/>
                <a:gd name="T40" fmla="*/ 266 w 512"/>
                <a:gd name="T41" fmla="*/ 405 h 512"/>
                <a:gd name="T42" fmla="*/ 331 w 512"/>
                <a:gd name="T43" fmla="*/ 346 h 512"/>
                <a:gd name="T44" fmla="*/ 362 w 512"/>
                <a:gd name="T45" fmla="*/ 373 h 512"/>
                <a:gd name="T46" fmla="*/ 370 w 512"/>
                <a:gd name="T47" fmla="*/ 355 h 512"/>
                <a:gd name="T48" fmla="*/ 372 w 512"/>
                <a:gd name="T49" fmla="*/ 266 h 512"/>
                <a:gd name="T50" fmla="*/ 416 w 512"/>
                <a:gd name="T51" fmla="*/ 256 h 512"/>
                <a:gd name="T52" fmla="*/ 351 w 512"/>
                <a:gd name="T53" fmla="*/ 245 h 512"/>
                <a:gd name="T54" fmla="*/ 286 w 512"/>
                <a:gd name="T55" fmla="*/ 245 h 512"/>
                <a:gd name="T56" fmla="*/ 286 w 512"/>
                <a:gd name="T57" fmla="*/ 241 h 512"/>
                <a:gd name="T58" fmla="*/ 351 w 512"/>
                <a:gd name="T59" fmla="*/ 245 h 512"/>
                <a:gd name="T60" fmla="*/ 271 w 512"/>
                <a:gd name="T61" fmla="*/ 226 h 512"/>
                <a:gd name="T62" fmla="*/ 266 w 512"/>
                <a:gd name="T63" fmla="*/ 226 h 512"/>
                <a:gd name="T64" fmla="*/ 266 w 512"/>
                <a:gd name="T65" fmla="*/ 160 h 512"/>
                <a:gd name="T66" fmla="*/ 256 w 512"/>
                <a:gd name="T67" fmla="*/ 266 h 512"/>
                <a:gd name="T68" fmla="*/ 256 w 512"/>
                <a:gd name="T69" fmla="*/ 245 h 512"/>
                <a:gd name="T70" fmla="*/ 256 w 512"/>
                <a:gd name="T71" fmla="*/ 266 h 512"/>
                <a:gd name="T72" fmla="*/ 245 w 512"/>
                <a:gd name="T73" fmla="*/ 224 h 512"/>
                <a:gd name="T74" fmla="*/ 242 w 512"/>
                <a:gd name="T75" fmla="*/ 227 h 512"/>
                <a:gd name="T76" fmla="*/ 196 w 512"/>
                <a:gd name="T77" fmla="*/ 181 h 512"/>
                <a:gd name="T78" fmla="*/ 181 w 512"/>
                <a:gd name="T79" fmla="*/ 196 h 512"/>
                <a:gd name="T80" fmla="*/ 227 w 512"/>
                <a:gd name="T81" fmla="*/ 242 h 512"/>
                <a:gd name="T82" fmla="*/ 224 w 512"/>
                <a:gd name="T83" fmla="*/ 245 h 512"/>
                <a:gd name="T84" fmla="*/ 181 w 512"/>
                <a:gd name="T85" fmla="*/ 196 h 512"/>
                <a:gd name="T86" fmla="*/ 224 w 512"/>
                <a:gd name="T87" fmla="*/ 266 h 512"/>
                <a:gd name="T88" fmla="*/ 227 w 512"/>
                <a:gd name="T89" fmla="*/ 270 h 512"/>
                <a:gd name="T90" fmla="*/ 181 w 512"/>
                <a:gd name="T91" fmla="*/ 316 h 512"/>
                <a:gd name="T92" fmla="*/ 196 w 512"/>
                <a:gd name="T93" fmla="*/ 331 h 512"/>
                <a:gd name="T94" fmla="*/ 242 w 512"/>
                <a:gd name="T95" fmla="*/ 284 h 512"/>
                <a:gd name="T96" fmla="*/ 245 w 512"/>
                <a:gd name="T97" fmla="*/ 288 h 512"/>
                <a:gd name="T98" fmla="*/ 196 w 512"/>
                <a:gd name="T99" fmla="*/ 331 h 512"/>
                <a:gd name="T100" fmla="*/ 266 w 512"/>
                <a:gd name="T101" fmla="*/ 288 h 512"/>
                <a:gd name="T102" fmla="*/ 270 w 512"/>
                <a:gd name="T103" fmla="*/ 284 h 512"/>
                <a:gd name="T104" fmla="*/ 316 w 512"/>
                <a:gd name="T105" fmla="*/ 331 h 512"/>
                <a:gd name="T106" fmla="*/ 331 w 512"/>
                <a:gd name="T107" fmla="*/ 316 h 512"/>
                <a:gd name="T108" fmla="*/ 284 w 512"/>
                <a:gd name="T109" fmla="*/ 270 h 512"/>
                <a:gd name="T110" fmla="*/ 288 w 512"/>
                <a:gd name="T111" fmla="*/ 266 h 512"/>
                <a:gd name="T112" fmla="*/ 331 w 512"/>
                <a:gd name="T113" fmla="*/ 3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45"/>
                  </a:moveTo>
                  <a:cubicBezTo>
                    <a:pt x="372" y="245"/>
                    <a:pt x="372" y="245"/>
                    <a:pt x="372" y="245"/>
                  </a:cubicBezTo>
                  <a:cubicBezTo>
                    <a:pt x="370" y="221"/>
                    <a:pt x="361" y="198"/>
                    <a:pt x="346" y="181"/>
                  </a:cubicBezTo>
                  <a:cubicBezTo>
                    <a:pt x="370" y="157"/>
                    <a:pt x="370" y="157"/>
                    <a:pt x="370" y="157"/>
                  </a:cubicBezTo>
                  <a:cubicBezTo>
                    <a:pt x="374" y="152"/>
                    <a:pt x="374" y="146"/>
                    <a:pt x="370" y="141"/>
                  </a:cubicBezTo>
                  <a:cubicBezTo>
                    <a:pt x="366" y="137"/>
                    <a:pt x="359" y="137"/>
                    <a:pt x="355" y="141"/>
                  </a:cubicBezTo>
                  <a:cubicBezTo>
                    <a:pt x="331" y="166"/>
                    <a:pt x="331" y="166"/>
                    <a:pt x="331" y="166"/>
                  </a:cubicBezTo>
                  <a:cubicBezTo>
                    <a:pt x="313" y="151"/>
                    <a:pt x="291" y="141"/>
                    <a:pt x="266" y="139"/>
                  </a:cubicBezTo>
                  <a:cubicBezTo>
                    <a:pt x="266" y="106"/>
                    <a:pt x="266" y="106"/>
                    <a:pt x="266" y="106"/>
                  </a:cubicBezTo>
                  <a:cubicBezTo>
                    <a:pt x="266" y="100"/>
                    <a:pt x="262" y="96"/>
                    <a:pt x="256" y="96"/>
                  </a:cubicBezTo>
                  <a:cubicBezTo>
                    <a:pt x="250" y="96"/>
                    <a:pt x="245" y="100"/>
                    <a:pt x="245" y="106"/>
                  </a:cubicBezTo>
                  <a:cubicBezTo>
                    <a:pt x="245" y="139"/>
                    <a:pt x="245" y="139"/>
                    <a:pt x="245" y="139"/>
                  </a:cubicBezTo>
                  <a:cubicBezTo>
                    <a:pt x="221" y="141"/>
                    <a:pt x="198" y="151"/>
                    <a:pt x="181" y="166"/>
                  </a:cubicBezTo>
                  <a:cubicBezTo>
                    <a:pt x="157" y="141"/>
                    <a:pt x="157" y="141"/>
                    <a:pt x="157" y="141"/>
                  </a:cubicBezTo>
                  <a:cubicBezTo>
                    <a:pt x="152" y="137"/>
                    <a:pt x="146" y="137"/>
                    <a:pt x="141" y="141"/>
                  </a:cubicBezTo>
                  <a:cubicBezTo>
                    <a:pt x="137" y="146"/>
                    <a:pt x="137" y="152"/>
                    <a:pt x="141" y="157"/>
                  </a:cubicBezTo>
                  <a:cubicBezTo>
                    <a:pt x="166" y="181"/>
                    <a:pt x="166" y="181"/>
                    <a:pt x="166" y="181"/>
                  </a:cubicBezTo>
                  <a:cubicBezTo>
                    <a:pt x="151" y="198"/>
                    <a:pt x="141" y="221"/>
                    <a:pt x="139" y="245"/>
                  </a:cubicBezTo>
                  <a:cubicBezTo>
                    <a:pt x="106" y="245"/>
                    <a:pt x="106" y="245"/>
                    <a:pt x="106" y="245"/>
                  </a:cubicBezTo>
                  <a:cubicBezTo>
                    <a:pt x="100" y="245"/>
                    <a:pt x="96" y="250"/>
                    <a:pt x="96" y="256"/>
                  </a:cubicBezTo>
                  <a:cubicBezTo>
                    <a:pt x="96" y="262"/>
                    <a:pt x="100" y="266"/>
                    <a:pt x="106" y="266"/>
                  </a:cubicBezTo>
                  <a:cubicBezTo>
                    <a:pt x="139" y="266"/>
                    <a:pt x="139" y="266"/>
                    <a:pt x="139" y="266"/>
                  </a:cubicBezTo>
                  <a:cubicBezTo>
                    <a:pt x="141" y="291"/>
                    <a:pt x="151" y="313"/>
                    <a:pt x="166" y="331"/>
                  </a:cubicBezTo>
                  <a:cubicBezTo>
                    <a:pt x="141" y="355"/>
                    <a:pt x="141" y="355"/>
                    <a:pt x="141" y="355"/>
                  </a:cubicBezTo>
                  <a:cubicBezTo>
                    <a:pt x="137" y="359"/>
                    <a:pt x="137" y="366"/>
                    <a:pt x="141" y="370"/>
                  </a:cubicBezTo>
                  <a:cubicBezTo>
                    <a:pt x="144" y="372"/>
                    <a:pt x="146" y="373"/>
                    <a:pt x="149" y="373"/>
                  </a:cubicBezTo>
                  <a:cubicBezTo>
                    <a:pt x="152" y="373"/>
                    <a:pt x="154" y="372"/>
                    <a:pt x="157" y="370"/>
                  </a:cubicBezTo>
                  <a:cubicBezTo>
                    <a:pt x="181" y="346"/>
                    <a:pt x="181" y="346"/>
                    <a:pt x="181" y="346"/>
                  </a:cubicBezTo>
                  <a:cubicBezTo>
                    <a:pt x="198" y="361"/>
                    <a:pt x="221" y="370"/>
                    <a:pt x="245" y="372"/>
                  </a:cubicBezTo>
                  <a:cubicBezTo>
                    <a:pt x="245" y="405"/>
                    <a:pt x="245" y="405"/>
                    <a:pt x="245" y="405"/>
                  </a:cubicBezTo>
                  <a:cubicBezTo>
                    <a:pt x="245" y="411"/>
                    <a:pt x="250" y="416"/>
                    <a:pt x="256" y="416"/>
                  </a:cubicBezTo>
                  <a:cubicBezTo>
                    <a:pt x="262" y="416"/>
                    <a:pt x="266" y="411"/>
                    <a:pt x="266" y="405"/>
                  </a:cubicBezTo>
                  <a:cubicBezTo>
                    <a:pt x="266" y="372"/>
                    <a:pt x="266" y="372"/>
                    <a:pt x="266" y="372"/>
                  </a:cubicBezTo>
                  <a:cubicBezTo>
                    <a:pt x="291" y="370"/>
                    <a:pt x="313" y="361"/>
                    <a:pt x="331" y="346"/>
                  </a:cubicBezTo>
                  <a:cubicBezTo>
                    <a:pt x="355" y="370"/>
                    <a:pt x="355" y="370"/>
                    <a:pt x="355" y="370"/>
                  </a:cubicBezTo>
                  <a:cubicBezTo>
                    <a:pt x="357" y="372"/>
                    <a:pt x="360" y="373"/>
                    <a:pt x="362" y="373"/>
                  </a:cubicBezTo>
                  <a:cubicBezTo>
                    <a:pt x="365" y="373"/>
                    <a:pt x="368" y="372"/>
                    <a:pt x="370" y="370"/>
                  </a:cubicBezTo>
                  <a:cubicBezTo>
                    <a:pt x="374" y="366"/>
                    <a:pt x="374" y="359"/>
                    <a:pt x="370" y="355"/>
                  </a:cubicBezTo>
                  <a:cubicBezTo>
                    <a:pt x="346" y="331"/>
                    <a:pt x="346" y="331"/>
                    <a:pt x="346" y="331"/>
                  </a:cubicBezTo>
                  <a:cubicBezTo>
                    <a:pt x="361" y="313"/>
                    <a:pt x="370" y="291"/>
                    <a:pt x="372" y="266"/>
                  </a:cubicBezTo>
                  <a:cubicBezTo>
                    <a:pt x="405" y="266"/>
                    <a:pt x="405" y="266"/>
                    <a:pt x="405" y="266"/>
                  </a:cubicBezTo>
                  <a:cubicBezTo>
                    <a:pt x="411" y="266"/>
                    <a:pt x="416" y="262"/>
                    <a:pt x="416" y="256"/>
                  </a:cubicBezTo>
                  <a:cubicBezTo>
                    <a:pt x="416" y="250"/>
                    <a:pt x="411" y="245"/>
                    <a:pt x="405" y="245"/>
                  </a:cubicBezTo>
                  <a:close/>
                  <a:moveTo>
                    <a:pt x="351" y="245"/>
                  </a:moveTo>
                  <a:cubicBezTo>
                    <a:pt x="288" y="245"/>
                    <a:pt x="288" y="245"/>
                    <a:pt x="288" y="245"/>
                  </a:cubicBezTo>
                  <a:cubicBezTo>
                    <a:pt x="287" y="245"/>
                    <a:pt x="286" y="245"/>
                    <a:pt x="286" y="245"/>
                  </a:cubicBezTo>
                  <a:cubicBezTo>
                    <a:pt x="285" y="244"/>
                    <a:pt x="285" y="243"/>
                    <a:pt x="284" y="242"/>
                  </a:cubicBezTo>
                  <a:cubicBezTo>
                    <a:pt x="285" y="241"/>
                    <a:pt x="285" y="241"/>
                    <a:pt x="286" y="241"/>
                  </a:cubicBezTo>
                  <a:cubicBezTo>
                    <a:pt x="331" y="196"/>
                    <a:pt x="331" y="196"/>
                    <a:pt x="331" y="196"/>
                  </a:cubicBezTo>
                  <a:cubicBezTo>
                    <a:pt x="342" y="210"/>
                    <a:pt x="349" y="227"/>
                    <a:pt x="351" y="245"/>
                  </a:cubicBezTo>
                  <a:close/>
                  <a:moveTo>
                    <a:pt x="316" y="181"/>
                  </a:moveTo>
                  <a:cubicBezTo>
                    <a:pt x="271" y="226"/>
                    <a:pt x="271" y="226"/>
                    <a:pt x="271" y="226"/>
                  </a:cubicBezTo>
                  <a:cubicBezTo>
                    <a:pt x="270" y="226"/>
                    <a:pt x="270" y="227"/>
                    <a:pt x="270" y="227"/>
                  </a:cubicBezTo>
                  <a:cubicBezTo>
                    <a:pt x="269" y="226"/>
                    <a:pt x="267" y="226"/>
                    <a:pt x="266" y="226"/>
                  </a:cubicBezTo>
                  <a:cubicBezTo>
                    <a:pt x="266" y="225"/>
                    <a:pt x="266" y="224"/>
                    <a:pt x="266" y="224"/>
                  </a:cubicBezTo>
                  <a:cubicBezTo>
                    <a:pt x="266" y="160"/>
                    <a:pt x="266" y="160"/>
                    <a:pt x="266" y="160"/>
                  </a:cubicBezTo>
                  <a:cubicBezTo>
                    <a:pt x="285" y="162"/>
                    <a:pt x="302" y="170"/>
                    <a:pt x="316" y="181"/>
                  </a:cubicBezTo>
                  <a:close/>
                  <a:moveTo>
                    <a:pt x="256" y="266"/>
                  </a:moveTo>
                  <a:cubicBezTo>
                    <a:pt x="250" y="266"/>
                    <a:pt x="245" y="262"/>
                    <a:pt x="245" y="256"/>
                  </a:cubicBezTo>
                  <a:cubicBezTo>
                    <a:pt x="245" y="250"/>
                    <a:pt x="250" y="245"/>
                    <a:pt x="256" y="245"/>
                  </a:cubicBezTo>
                  <a:cubicBezTo>
                    <a:pt x="262" y="245"/>
                    <a:pt x="266" y="250"/>
                    <a:pt x="266" y="256"/>
                  </a:cubicBezTo>
                  <a:cubicBezTo>
                    <a:pt x="266" y="262"/>
                    <a:pt x="262" y="266"/>
                    <a:pt x="256" y="266"/>
                  </a:cubicBezTo>
                  <a:close/>
                  <a:moveTo>
                    <a:pt x="245" y="160"/>
                  </a:moveTo>
                  <a:cubicBezTo>
                    <a:pt x="245" y="224"/>
                    <a:pt x="245" y="224"/>
                    <a:pt x="245" y="224"/>
                  </a:cubicBezTo>
                  <a:cubicBezTo>
                    <a:pt x="245" y="224"/>
                    <a:pt x="245" y="225"/>
                    <a:pt x="245" y="226"/>
                  </a:cubicBezTo>
                  <a:cubicBezTo>
                    <a:pt x="244" y="226"/>
                    <a:pt x="243" y="226"/>
                    <a:pt x="242" y="227"/>
                  </a:cubicBezTo>
                  <a:cubicBezTo>
                    <a:pt x="241" y="227"/>
                    <a:pt x="241" y="226"/>
                    <a:pt x="241" y="226"/>
                  </a:cubicBezTo>
                  <a:cubicBezTo>
                    <a:pt x="196" y="181"/>
                    <a:pt x="196" y="181"/>
                    <a:pt x="196" y="181"/>
                  </a:cubicBezTo>
                  <a:cubicBezTo>
                    <a:pt x="210" y="170"/>
                    <a:pt x="227" y="162"/>
                    <a:pt x="245" y="160"/>
                  </a:cubicBezTo>
                  <a:close/>
                  <a:moveTo>
                    <a:pt x="181" y="196"/>
                  </a:moveTo>
                  <a:cubicBezTo>
                    <a:pt x="226" y="241"/>
                    <a:pt x="226" y="241"/>
                    <a:pt x="226" y="241"/>
                  </a:cubicBezTo>
                  <a:cubicBezTo>
                    <a:pt x="226" y="241"/>
                    <a:pt x="227" y="241"/>
                    <a:pt x="227" y="242"/>
                  </a:cubicBezTo>
                  <a:cubicBezTo>
                    <a:pt x="226" y="243"/>
                    <a:pt x="226" y="244"/>
                    <a:pt x="226" y="245"/>
                  </a:cubicBezTo>
                  <a:cubicBezTo>
                    <a:pt x="225" y="245"/>
                    <a:pt x="224" y="245"/>
                    <a:pt x="224" y="245"/>
                  </a:cubicBezTo>
                  <a:cubicBezTo>
                    <a:pt x="160" y="245"/>
                    <a:pt x="160" y="245"/>
                    <a:pt x="160" y="245"/>
                  </a:cubicBezTo>
                  <a:cubicBezTo>
                    <a:pt x="162" y="227"/>
                    <a:pt x="170" y="210"/>
                    <a:pt x="181" y="196"/>
                  </a:cubicBezTo>
                  <a:close/>
                  <a:moveTo>
                    <a:pt x="160" y="266"/>
                  </a:moveTo>
                  <a:cubicBezTo>
                    <a:pt x="224" y="266"/>
                    <a:pt x="224" y="266"/>
                    <a:pt x="224" y="266"/>
                  </a:cubicBezTo>
                  <a:cubicBezTo>
                    <a:pt x="224" y="266"/>
                    <a:pt x="225" y="266"/>
                    <a:pt x="226" y="266"/>
                  </a:cubicBezTo>
                  <a:cubicBezTo>
                    <a:pt x="226" y="267"/>
                    <a:pt x="226" y="269"/>
                    <a:pt x="227" y="270"/>
                  </a:cubicBezTo>
                  <a:cubicBezTo>
                    <a:pt x="227" y="270"/>
                    <a:pt x="226" y="270"/>
                    <a:pt x="226" y="271"/>
                  </a:cubicBezTo>
                  <a:cubicBezTo>
                    <a:pt x="181" y="316"/>
                    <a:pt x="181" y="316"/>
                    <a:pt x="181" y="316"/>
                  </a:cubicBezTo>
                  <a:cubicBezTo>
                    <a:pt x="170" y="302"/>
                    <a:pt x="162" y="285"/>
                    <a:pt x="160" y="266"/>
                  </a:cubicBezTo>
                  <a:close/>
                  <a:moveTo>
                    <a:pt x="196" y="331"/>
                  </a:moveTo>
                  <a:cubicBezTo>
                    <a:pt x="241" y="286"/>
                    <a:pt x="241" y="286"/>
                    <a:pt x="241" y="286"/>
                  </a:cubicBezTo>
                  <a:cubicBezTo>
                    <a:pt x="241" y="285"/>
                    <a:pt x="241" y="285"/>
                    <a:pt x="242" y="284"/>
                  </a:cubicBezTo>
                  <a:cubicBezTo>
                    <a:pt x="243" y="285"/>
                    <a:pt x="244" y="285"/>
                    <a:pt x="245" y="286"/>
                  </a:cubicBezTo>
                  <a:cubicBezTo>
                    <a:pt x="245" y="286"/>
                    <a:pt x="245" y="287"/>
                    <a:pt x="245" y="288"/>
                  </a:cubicBezTo>
                  <a:cubicBezTo>
                    <a:pt x="245" y="351"/>
                    <a:pt x="245" y="351"/>
                    <a:pt x="245" y="351"/>
                  </a:cubicBezTo>
                  <a:cubicBezTo>
                    <a:pt x="227" y="349"/>
                    <a:pt x="210" y="342"/>
                    <a:pt x="196" y="331"/>
                  </a:cubicBezTo>
                  <a:close/>
                  <a:moveTo>
                    <a:pt x="266" y="351"/>
                  </a:moveTo>
                  <a:cubicBezTo>
                    <a:pt x="266" y="288"/>
                    <a:pt x="266" y="288"/>
                    <a:pt x="266" y="288"/>
                  </a:cubicBezTo>
                  <a:cubicBezTo>
                    <a:pt x="266" y="287"/>
                    <a:pt x="266" y="286"/>
                    <a:pt x="266" y="286"/>
                  </a:cubicBezTo>
                  <a:cubicBezTo>
                    <a:pt x="267" y="285"/>
                    <a:pt x="269" y="285"/>
                    <a:pt x="270" y="284"/>
                  </a:cubicBezTo>
                  <a:cubicBezTo>
                    <a:pt x="270" y="285"/>
                    <a:pt x="270" y="285"/>
                    <a:pt x="271" y="286"/>
                  </a:cubicBezTo>
                  <a:cubicBezTo>
                    <a:pt x="316" y="331"/>
                    <a:pt x="316" y="331"/>
                    <a:pt x="316" y="331"/>
                  </a:cubicBezTo>
                  <a:cubicBezTo>
                    <a:pt x="302" y="342"/>
                    <a:pt x="285" y="349"/>
                    <a:pt x="266" y="351"/>
                  </a:cubicBezTo>
                  <a:close/>
                  <a:moveTo>
                    <a:pt x="331" y="316"/>
                  </a:moveTo>
                  <a:cubicBezTo>
                    <a:pt x="286" y="271"/>
                    <a:pt x="286" y="271"/>
                    <a:pt x="286" y="271"/>
                  </a:cubicBezTo>
                  <a:cubicBezTo>
                    <a:pt x="285" y="270"/>
                    <a:pt x="285" y="270"/>
                    <a:pt x="284" y="270"/>
                  </a:cubicBezTo>
                  <a:cubicBezTo>
                    <a:pt x="285" y="268"/>
                    <a:pt x="285" y="267"/>
                    <a:pt x="286" y="266"/>
                  </a:cubicBezTo>
                  <a:cubicBezTo>
                    <a:pt x="286" y="266"/>
                    <a:pt x="287" y="266"/>
                    <a:pt x="288" y="266"/>
                  </a:cubicBezTo>
                  <a:cubicBezTo>
                    <a:pt x="351" y="266"/>
                    <a:pt x="351" y="266"/>
                    <a:pt x="351" y="266"/>
                  </a:cubicBezTo>
                  <a:cubicBezTo>
                    <a:pt x="349" y="285"/>
                    <a:pt x="342" y="302"/>
                    <a:pt x="331" y="316"/>
                  </a:cubicBezTo>
                  <a:close/>
                </a:path>
              </a:pathLst>
            </a:custGeom>
            <a:solidFill>
              <a:srgbClr val="107F8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30" name="TextBox 29">
              <a:extLst>
                <a:ext uri="{FF2B5EF4-FFF2-40B4-BE49-F238E27FC236}">
                  <a16:creationId xmlns:a16="http://schemas.microsoft.com/office/drawing/2014/main" id="{AC191AFA-7AE8-4803-9CB0-F290B7EE5761}"/>
                </a:ext>
              </a:extLst>
            </p:cNvPr>
            <p:cNvSpPr txBox="1"/>
            <p:nvPr/>
          </p:nvSpPr>
          <p:spPr>
            <a:xfrm>
              <a:off x="2382341" y="4393468"/>
              <a:ext cx="1828800" cy="184666"/>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F1313"/>
                  </a:solidFill>
                  <a:effectLst/>
                  <a:uLnTx/>
                  <a:uFillTx/>
                  <a:latin typeface="Segoe UI Semilight"/>
                  <a:ea typeface="+mn-ea"/>
                  <a:cs typeface="Segoe UI" panose="020B0502040204020203" pitchFamily="34" charset="0"/>
                </a:rPr>
                <a:t>Cyber Resilience</a:t>
              </a:r>
            </a:p>
          </p:txBody>
        </p:sp>
      </p:grpSp>
      <p:sp>
        <p:nvSpPr>
          <p:cNvPr id="31" name="TextBox 30">
            <a:extLst>
              <a:ext uri="{FF2B5EF4-FFF2-40B4-BE49-F238E27FC236}">
                <a16:creationId xmlns:a16="http://schemas.microsoft.com/office/drawing/2014/main" id="{16826230-104E-4EE7-97A6-5C0B313EC223}"/>
              </a:ext>
            </a:extLst>
          </p:cNvPr>
          <p:cNvSpPr txBox="1"/>
          <p:nvPr/>
        </p:nvSpPr>
        <p:spPr>
          <a:xfrm>
            <a:off x="450927" y="1683594"/>
            <a:ext cx="3796286" cy="147732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1. Identify Crown Jewels</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Know what is really important to your business – don’t try to protect everything.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32" name="TextBox 31">
            <a:extLst>
              <a:ext uri="{FF2B5EF4-FFF2-40B4-BE49-F238E27FC236}">
                <a16:creationId xmlns:a16="http://schemas.microsoft.com/office/drawing/2014/main" id="{14ADB26C-6D12-43C3-B538-B18FC7450C39}"/>
              </a:ext>
            </a:extLst>
          </p:cNvPr>
          <p:cNvSpPr txBox="1"/>
          <p:nvPr/>
        </p:nvSpPr>
        <p:spPr>
          <a:xfrm>
            <a:off x="2315447" y="4704278"/>
            <a:ext cx="3796286" cy="147732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2. Data Identification</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What information are you using?  Think the what, why, how, where, and when of all your data? </a:t>
            </a:r>
          </a:p>
        </p:txBody>
      </p:sp>
      <p:sp>
        <p:nvSpPr>
          <p:cNvPr id="33" name="TextBox 32">
            <a:extLst>
              <a:ext uri="{FF2B5EF4-FFF2-40B4-BE49-F238E27FC236}">
                <a16:creationId xmlns:a16="http://schemas.microsoft.com/office/drawing/2014/main" id="{04A013C6-B5ED-432D-8F09-D6705474555B}"/>
              </a:ext>
            </a:extLst>
          </p:cNvPr>
          <p:cNvSpPr txBox="1"/>
          <p:nvPr/>
        </p:nvSpPr>
        <p:spPr>
          <a:xfrm>
            <a:off x="7752987" y="1596043"/>
            <a:ext cx="3988086"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3. Business Resilience </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If all your systems went away tonight and you must start with brand new blank ones tomorrow, could you re-start your business within a couple of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spTree>
    <p:extLst>
      <p:ext uri="{BB962C8B-B14F-4D97-AF65-F5344CB8AC3E}">
        <p14:creationId xmlns:p14="http://schemas.microsoft.com/office/powerpoint/2010/main" val="62084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BA58-243D-4A99-883E-B2CE8C7321E7}"/>
              </a:ext>
            </a:extLst>
          </p:cNvPr>
          <p:cNvSpPr>
            <a:spLocks noGrp="1"/>
          </p:cNvSpPr>
          <p:nvPr>
            <p:ph type="title"/>
          </p:nvPr>
        </p:nvSpPr>
        <p:spPr>
          <a:xfrm>
            <a:off x="642951" y="644272"/>
            <a:ext cx="10913050" cy="498598"/>
          </a:xfrm>
        </p:spPr>
        <p:txBody>
          <a:bodyPr/>
          <a:lstStyle/>
          <a:p>
            <a:r>
              <a:rPr lang="en-CA" sz="3600" dirty="0"/>
              <a:t>Know your partners and 3</a:t>
            </a:r>
            <a:r>
              <a:rPr lang="en-CA" sz="3600" baseline="30000" dirty="0"/>
              <a:t>rd</a:t>
            </a:r>
            <a:r>
              <a:rPr lang="en-CA" sz="3600" dirty="0"/>
              <a:t> party suppliers</a:t>
            </a:r>
          </a:p>
        </p:txBody>
      </p:sp>
      <p:sp>
        <p:nvSpPr>
          <p:cNvPr id="3" name="Slide Number Placeholder 2">
            <a:extLst>
              <a:ext uri="{FF2B5EF4-FFF2-40B4-BE49-F238E27FC236}">
                <a16:creationId xmlns:a16="http://schemas.microsoft.com/office/drawing/2014/main" id="{EBA9CBA9-0B4F-4E05-AEA0-56BBE75F45D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4" name="TextBox 3">
            <a:extLst>
              <a:ext uri="{FF2B5EF4-FFF2-40B4-BE49-F238E27FC236}">
                <a16:creationId xmlns:a16="http://schemas.microsoft.com/office/drawing/2014/main" id="{B27408E5-DA10-41EC-AB09-C0AA9D11CFAF}"/>
              </a:ext>
            </a:extLst>
          </p:cNvPr>
          <p:cNvSpPr txBox="1"/>
          <p:nvPr/>
        </p:nvSpPr>
        <p:spPr>
          <a:xfrm>
            <a:off x="642951" y="1535524"/>
            <a:ext cx="10284582" cy="4678204"/>
          </a:xfrm>
          <a:prstGeom prst="rect">
            <a:avLst/>
          </a:prstGeom>
          <a:noFill/>
        </p:spPr>
        <p:txBody>
          <a:bodyPr wrap="square" lIns="91440" tIns="45720" rIns="91440" bIns="4572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200" b="1" i="0" u="none" strike="noStrike" kern="1200" cap="none" spc="0" normalizeH="0" baseline="0" noProof="0" dirty="0">
                <a:ln>
                  <a:noFill/>
                </a:ln>
                <a:solidFill>
                  <a:srgbClr val="0F1313"/>
                </a:solidFill>
                <a:effectLst/>
                <a:uLnTx/>
                <a:uFillTx/>
                <a:latin typeface="Segoe UI Semilight"/>
                <a:ea typeface="+mn-ea"/>
                <a:cs typeface="+mn-cs"/>
              </a:rPr>
              <a:t>In the last few months, it was the organizations’ third-party IT or other supplier that caused 60% of the cyber incidents that MNP has been engaged.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CA" sz="3200" b="0" i="0" u="none" strike="noStrike" kern="1200" cap="none" spc="0" normalizeH="0" baseline="0" noProof="0" dirty="0">
              <a:ln>
                <a:noFill/>
              </a:ln>
              <a:solidFill>
                <a:srgbClr val="0F1313"/>
              </a:solidFill>
              <a:effectLst/>
              <a:uLnTx/>
              <a:uFillTx/>
              <a:latin typeface="Segoe UI Semilight"/>
              <a:ea typeface="+mn-ea"/>
              <a:cs typeface="+mn-cs"/>
            </a:endParaRPr>
          </a:p>
          <a:p>
            <a:pPr marL="571500" marR="0" lvl="0" indent="-5715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Ask them for independent reports of their cybersecurity assessments</a:t>
            </a:r>
          </a:p>
          <a:p>
            <a:pPr marL="571500" marR="0" lvl="0" indent="-5715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Understand the risk of accessing your systems if they are compromised</a:t>
            </a:r>
          </a:p>
          <a:p>
            <a:pPr marL="571500" marR="0" lvl="0" indent="-5715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Have legal clauses within your procurement process to further protect your organization to determine where coverage/liability starts and ends</a:t>
            </a:r>
          </a:p>
          <a:p>
            <a:pPr marL="571500" marR="0" lvl="0" indent="-5715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Determine if 24/7 access is necessary – determine if multiple providers make sense</a:t>
            </a:r>
          </a:p>
          <a:p>
            <a:pPr marL="571500" marR="0" lvl="0" indent="-5715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Determine what insurance coverage is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spTree>
    <p:extLst>
      <p:ext uri="{BB962C8B-B14F-4D97-AF65-F5344CB8AC3E}">
        <p14:creationId xmlns:p14="http://schemas.microsoft.com/office/powerpoint/2010/main" val="87550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F8A3EFF-058D-4DA5-9D08-F66B765FDD88}"/>
              </a:ext>
            </a:extLst>
          </p:cNvPr>
          <p:cNvSpPr/>
          <p:nvPr/>
        </p:nvSpPr>
        <p:spPr>
          <a:xfrm>
            <a:off x="1168481" y="1176782"/>
            <a:ext cx="10174115" cy="774568"/>
          </a:xfrm>
          <a:prstGeom prst="roundRect">
            <a:avLst/>
          </a:prstGeom>
          <a:solidFill>
            <a:schemeClr val="bg1">
              <a:lumMod val="95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2" name="Title 1">
            <a:extLst>
              <a:ext uri="{FF2B5EF4-FFF2-40B4-BE49-F238E27FC236}">
                <a16:creationId xmlns:a16="http://schemas.microsoft.com/office/drawing/2014/main" id="{E343BA58-243D-4A99-883E-B2CE8C7321E7}"/>
              </a:ext>
            </a:extLst>
          </p:cNvPr>
          <p:cNvSpPr>
            <a:spLocks noGrp="1"/>
          </p:cNvSpPr>
          <p:nvPr>
            <p:ph type="title"/>
          </p:nvPr>
        </p:nvSpPr>
        <p:spPr>
          <a:xfrm>
            <a:off x="642951" y="644272"/>
            <a:ext cx="10913050" cy="498598"/>
          </a:xfrm>
        </p:spPr>
        <p:txBody>
          <a:bodyPr/>
          <a:lstStyle/>
          <a:p>
            <a:r>
              <a:rPr lang="en-CA" sz="3600" dirty="0"/>
              <a:t>What saves or destroys a business…</a:t>
            </a:r>
          </a:p>
        </p:txBody>
      </p:sp>
      <p:sp>
        <p:nvSpPr>
          <p:cNvPr id="3" name="Slide Number Placeholder 2">
            <a:extLst>
              <a:ext uri="{FF2B5EF4-FFF2-40B4-BE49-F238E27FC236}">
                <a16:creationId xmlns:a16="http://schemas.microsoft.com/office/drawing/2014/main" id="{EBA9CBA9-0B4F-4E05-AEA0-56BBE75F45D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grpSp>
        <p:nvGrpSpPr>
          <p:cNvPr id="5" name="Group 447">
            <a:extLst>
              <a:ext uri="{FF2B5EF4-FFF2-40B4-BE49-F238E27FC236}">
                <a16:creationId xmlns:a16="http://schemas.microsoft.com/office/drawing/2014/main" id="{233DBF93-03B4-4512-A315-467945FEA125}"/>
              </a:ext>
            </a:extLst>
          </p:cNvPr>
          <p:cNvGrpSpPr>
            <a:grpSpLocks noChangeAspect="1"/>
          </p:cNvGrpSpPr>
          <p:nvPr/>
        </p:nvGrpSpPr>
        <p:grpSpPr bwMode="auto">
          <a:xfrm>
            <a:off x="618054" y="1277644"/>
            <a:ext cx="630714" cy="630714"/>
            <a:chOff x="5601" y="1820"/>
            <a:chExt cx="340" cy="340"/>
          </a:xfrm>
          <a:solidFill>
            <a:srgbClr val="107F8A"/>
          </a:solidFill>
        </p:grpSpPr>
        <p:sp>
          <p:nvSpPr>
            <p:cNvPr id="6" name="Freeform 448">
              <a:extLst>
                <a:ext uri="{FF2B5EF4-FFF2-40B4-BE49-F238E27FC236}">
                  <a16:creationId xmlns:a16="http://schemas.microsoft.com/office/drawing/2014/main" id="{5350B786-876A-48B9-8A4C-F1F3DD74FE83}"/>
                </a:ext>
              </a:extLst>
            </p:cNvPr>
            <p:cNvSpPr>
              <a:spLocks noEditPoints="1"/>
            </p:cNvSpPr>
            <p:nvPr/>
          </p:nvSpPr>
          <p:spPr bwMode="auto">
            <a:xfrm>
              <a:off x="5679" y="1948"/>
              <a:ext cx="182" cy="85"/>
            </a:xfrm>
            <a:custGeom>
              <a:avLst/>
              <a:gdLst>
                <a:gd name="T0" fmla="*/ 131 w 275"/>
                <a:gd name="T1" fmla="*/ 43 h 128"/>
                <a:gd name="T2" fmla="*/ 122 w 275"/>
                <a:gd name="T3" fmla="*/ 37 h 128"/>
                <a:gd name="T4" fmla="*/ 64 w 275"/>
                <a:gd name="T5" fmla="*/ 0 h 128"/>
                <a:gd name="T6" fmla="*/ 0 w 275"/>
                <a:gd name="T7" fmla="*/ 64 h 128"/>
                <a:gd name="T8" fmla="*/ 64 w 275"/>
                <a:gd name="T9" fmla="*/ 128 h 128"/>
                <a:gd name="T10" fmla="*/ 122 w 275"/>
                <a:gd name="T11" fmla="*/ 92 h 128"/>
                <a:gd name="T12" fmla="*/ 131 w 275"/>
                <a:gd name="T13" fmla="*/ 86 h 128"/>
                <a:gd name="T14" fmla="*/ 177 w 275"/>
                <a:gd name="T15" fmla="*/ 86 h 128"/>
                <a:gd name="T16" fmla="*/ 195 w 275"/>
                <a:gd name="T17" fmla="*/ 67 h 128"/>
                <a:gd name="T18" fmla="*/ 210 w 275"/>
                <a:gd name="T19" fmla="*/ 67 h 128"/>
                <a:gd name="T20" fmla="*/ 224 w 275"/>
                <a:gd name="T21" fmla="*/ 81 h 128"/>
                <a:gd name="T22" fmla="*/ 238 w 275"/>
                <a:gd name="T23" fmla="*/ 67 h 128"/>
                <a:gd name="T24" fmla="*/ 253 w 275"/>
                <a:gd name="T25" fmla="*/ 67 h 128"/>
                <a:gd name="T26" fmla="*/ 265 w 275"/>
                <a:gd name="T27" fmla="*/ 79 h 128"/>
                <a:gd name="T28" fmla="*/ 275 w 275"/>
                <a:gd name="T29" fmla="*/ 64 h 128"/>
                <a:gd name="T30" fmla="*/ 261 w 275"/>
                <a:gd name="T31" fmla="*/ 43 h 128"/>
                <a:gd name="T32" fmla="*/ 131 w 275"/>
                <a:gd name="T33" fmla="*/ 43 h 128"/>
                <a:gd name="T34" fmla="*/ 53 w 275"/>
                <a:gd name="T35" fmla="*/ 85 h 128"/>
                <a:gd name="T36" fmla="*/ 32 w 275"/>
                <a:gd name="T37" fmla="*/ 64 h 128"/>
                <a:gd name="T38" fmla="*/ 53 w 275"/>
                <a:gd name="T39" fmla="*/ 43 h 128"/>
                <a:gd name="T40" fmla="*/ 75 w 275"/>
                <a:gd name="T41" fmla="*/ 64 h 128"/>
                <a:gd name="T42" fmla="*/ 53 w 275"/>
                <a:gd name="T43"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128">
                  <a:moveTo>
                    <a:pt x="131" y="43"/>
                  </a:moveTo>
                  <a:cubicBezTo>
                    <a:pt x="127" y="43"/>
                    <a:pt x="124" y="41"/>
                    <a:pt x="122" y="37"/>
                  </a:cubicBezTo>
                  <a:cubicBezTo>
                    <a:pt x="111" y="15"/>
                    <a:pt x="89" y="0"/>
                    <a:pt x="64" y="0"/>
                  </a:cubicBezTo>
                  <a:cubicBezTo>
                    <a:pt x="29" y="0"/>
                    <a:pt x="0" y="29"/>
                    <a:pt x="0" y="64"/>
                  </a:cubicBezTo>
                  <a:cubicBezTo>
                    <a:pt x="0" y="99"/>
                    <a:pt x="29" y="128"/>
                    <a:pt x="64" y="128"/>
                  </a:cubicBezTo>
                  <a:cubicBezTo>
                    <a:pt x="89" y="128"/>
                    <a:pt x="111" y="114"/>
                    <a:pt x="122" y="92"/>
                  </a:cubicBezTo>
                  <a:cubicBezTo>
                    <a:pt x="124" y="88"/>
                    <a:pt x="127" y="86"/>
                    <a:pt x="131" y="86"/>
                  </a:cubicBezTo>
                  <a:cubicBezTo>
                    <a:pt x="177" y="86"/>
                    <a:pt x="177" y="86"/>
                    <a:pt x="177" y="86"/>
                  </a:cubicBezTo>
                  <a:cubicBezTo>
                    <a:pt x="195" y="67"/>
                    <a:pt x="195" y="67"/>
                    <a:pt x="195" y="67"/>
                  </a:cubicBezTo>
                  <a:cubicBezTo>
                    <a:pt x="199" y="63"/>
                    <a:pt x="206" y="63"/>
                    <a:pt x="210" y="67"/>
                  </a:cubicBezTo>
                  <a:cubicBezTo>
                    <a:pt x="224" y="81"/>
                    <a:pt x="224" y="81"/>
                    <a:pt x="224" y="81"/>
                  </a:cubicBezTo>
                  <a:cubicBezTo>
                    <a:pt x="238" y="67"/>
                    <a:pt x="238" y="67"/>
                    <a:pt x="238" y="67"/>
                  </a:cubicBezTo>
                  <a:cubicBezTo>
                    <a:pt x="242" y="63"/>
                    <a:pt x="249" y="63"/>
                    <a:pt x="253" y="67"/>
                  </a:cubicBezTo>
                  <a:cubicBezTo>
                    <a:pt x="265" y="79"/>
                    <a:pt x="265" y="79"/>
                    <a:pt x="265" y="79"/>
                  </a:cubicBezTo>
                  <a:cubicBezTo>
                    <a:pt x="275" y="64"/>
                    <a:pt x="275" y="64"/>
                    <a:pt x="275" y="64"/>
                  </a:cubicBezTo>
                  <a:cubicBezTo>
                    <a:pt x="261" y="43"/>
                    <a:pt x="261" y="43"/>
                    <a:pt x="261" y="43"/>
                  </a:cubicBezTo>
                  <a:lnTo>
                    <a:pt x="131" y="43"/>
                  </a:lnTo>
                  <a:close/>
                  <a:moveTo>
                    <a:pt x="53" y="85"/>
                  </a:moveTo>
                  <a:cubicBezTo>
                    <a:pt x="42" y="85"/>
                    <a:pt x="32" y="76"/>
                    <a:pt x="32" y="64"/>
                  </a:cubicBezTo>
                  <a:cubicBezTo>
                    <a:pt x="32" y="52"/>
                    <a:pt x="42" y="43"/>
                    <a:pt x="53" y="43"/>
                  </a:cubicBezTo>
                  <a:cubicBezTo>
                    <a:pt x="65" y="43"/>
                    <a:pt x="75" y="52"/>
                    <a:pt x="75" y="64"/>
                  </a:cubicBezTo>
                  <a:cubicBezTo>
                    <a:pt x="75" y="76"/>
                    <a:pt x="65" y="85"/>
                    <a:pt x="53"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7" name="Freeform 449">
              <a:extLst>
                <a:ext uri="{FF2B5EF4-FFF2-40B4-BE49-F238E27FC236}">
                  <a16:creationId xmlns:a16="http://schemas.microsoft.com/office/drawing/2014/main" id="{382C0170-8C1E-4C0D-A5CC-089523DB1BC5}"/>
                </a:ext>
              </a:extLst>
            </p:cNvPr>
            <p:cNvSpPr>
              <a:spLocks noEditPoints="1"/>
            </p:cNvSpPr>
            <p:nvPr/>
          </p:nvSpPr>
          <p:spPr bwMode="auto">
            <a:xfrm>
              <a:off x="5601" y="182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262 h 512"/>
                <a:gd name="T12" fmla="*/ 393 w 512"/>
                <a:gd name="T13" fmla="*/ 294 h 512"/>
                <a:gd name="T14" fmla="*/ 385 w 512"/>
                <a:gd name="T15" fmla="*/ 299 h 512"/>
                <a:gd name="T16" fmla="*/ 376 w 512"/>
                <a:gd name="T17" fmla="*/ 296 h 512"/>
                <a:gd name="T18" fmla="*/ 362 w 512"/>
                <a:gd name="T19" fmla="*/ 282 h 512"/>
                <a:gd name="T20" fmla="*/ 349 w 512"/>
                <a:gd name="T21" fmla="*/ 296 h 512"/>
                <a:gd name="T22" fmla="*/ 333 w 512"/>
                <a:gd name="T23" fmla="*/ 296 h 512"/>
                <a:gd name="T24" fmla="*/ 320 w 512"/>
                <a:gd name="T25" fmla="*/ 282 h 512"/>
                <a:gd name="T26" fmla="*/ 306 w 512"/>
                <a:gd name="T27" fmla="*/ 296 h 512"/>
                <a:gd name="T28" fmla="*/ 298 w 512"/>
                <a:gd name="T29" fmla="*/ 299 h 512"/>
                <a:gd name="T30" fmla="*/ 255 w 512"/>
                <a:gd name="T31" fmla="*/ 299 h 512"/>
                <a:gd name="T32" fmla="*/ 181 w 512"/>
                <a:gd name="T33" fmla="*/ 342 h 512"/>
                <a:gd name="T34" fmla="*/ 96 w 512"/>
                <a:gd name="T35" fmla="*/ 256 h 512"/>
                <a:gd name="T36" fmla="*/ 181 w 512"/>
                <a:gd name="T37" fmla="*/ 171 h 512"/>
                <a:gd name="T38" fmla="*/ 255 w 512"/>
                <a:gd name="T39" fmla="*/ 214 h 512"/>
                <a:gd name="T40" fmla="*/ 384 w 512"/>
                <a:gd name="T41" fmla="*/ 214 h 512"/>
                <a:gd name="T42" fmla="*/ 393 w 512"/>
                <a:gd name="T43" fmla="*/ 218 h 512"/>
                <a:gd name="T44" fmla="*/ 414 w 512"/>
                <a:gd name="T45" fmla="*/ 250 h 512"/>
                <a:gd name="T46" fmla="*/ 414 w 512"/>
                <a:gd name="T47" fmla="*/ 2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414" y="262"/>
                  </a:moveTo>
                  <a:cubicBezTo>
                    <a:pt x="393" y="294"/>
                    <a:pt x="393" y="294"/>
                    <a:pt x="393" y="294"/>
                  </a:cubicBezTo>
                  <a:cubicBezTo>
                    <a:pt x="391" y="297"/>
                    <a:pt x="388" y="298"/>
                    <a:pt x="385" y="299"/>
                  </a:cubicBezTo>
                  <a:cubicBezTo>
                    <a:pt x="381" y="299"/>
                    <a:pt x="378" y="298"/>
                    <a:pt x="376" y="296"/>
                  </a:cubicBezTo>
                  <a:cubicBezTo>
                    <a:pt x="362" y="282"/>
                    <a:pt x="362" y="282"/>
                    <a:pt x="362" y="282"/>
                  </a:cubicBezTo>
                  <a:cubicBezTo>
                    <a:pt x="349" y="296"/>
                    <a:pt x="349" y="296"/>
                    <a:pt x="349" y="296"/>
                  </a:cubicBezTo>
                  <a:cubicBezTo>
                    <a:pt x="344" y="300"/>
                    <a:pt x="338" y="300"/>
                    <a:pt x="333" y="296"/>
                  </a:cubicBezTo>
                  <a:cubicBezTo>
                    <a:pt x="320" y="282"/>
                    <a:pt x="320" y="282"/>
                    <a:pt x="320" y="282"/>
                  </a:cubicBezTo>
                  <a:cubicBezTo>
                    <a:pt x="306" y="296"/>
                    <a:pt x="306" y="296"/>
                    <a:pt x="306" y="296"/>
                  </a:cubicBezTo>
                  <a:cubicBezTo>
                    <a:pt x="304" y="298"/>
                    <a:pt x="301" y="299"/>
                    <a:pt x="298" y="299"/>
                  </a:cubicBezTo>
                  <a:cubicBezTo>
                    <a:pt x="255" y="299"/>
                    <a:pt x="255" y="299"/>
                    <a:pt x="255" y="299"/>
                  </a:cubicBezTo>
                  <a:cubicBezTo>
                    <a:pt x="240" y="325"/>
                    <a:pt x="211" y="342"/>
                    <a:pt x="181" y="342"/>
                  </a:cubicBezTo>
                  <a:cubicBezTo>
                    <a:pt x="134" y="342"/>
                    <a:pt x="96" y="303"/>
                    <a:pt x="96" y="256"/>
                  </a:cubicBezTo>
                  <a:cubicBezTo>
                    <a:pt x="96" y="209"/>
                    <a:pt x="134" y="171"/>
                    <a:pt x="181" y="171"/>
                  </a:cubicBezTo>
                  <a:cubicBezTo>
                    <a:pt x="211" y="171"/>
                    <a:pt x="240" y="187"/>
                    <a:pt x="255" y="214"/>
                  </a:cubicBezTo>
                  <a:cubicBezTo>
                    <a:pt x="384" y="214"/>
                    <a:pt x="384" y="214"/>
                    <a:pt x="384" y="214"/>
                  </a:cubicBezTo>
                  <a:cubicBezTo>
                    <a:pt x="387" y="214"/>
                    <a:pt x="391" y="215"/>
                    <a:pt x="393" y="218"/>
                  </a:cubicBezTo>
                  <a:cubicBezTo>
                    <a:pt x="414" y="250"/>
                    <a:pt x="414" y="250"/>
                    <a:pt x="414" y="250"/>
                  </a:cubicBezTo>
                  <a:cubicBezTo>
                    <a:pt x="416" y="254"/>
                    <a:pt x="416" y="258"/>
                    <a:pt x="414" y="2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F1313"/>
                </a:solidFill>
                <a:effectLst/>
                <a:uLnTx/>
                <a:uFillTx/>
                <a:latin typeface="Segoe UI Semilight"/>
                <a:ea typeface="+mn-ea"/>
                <a:cs typeface="+mn-cs"/>
              </a:endParaRPr>
            </a:p>
          </p:txBody>
        </p:sp>
      </p:grpSp>
      <p:sp>
        <p:nvSpPr>
          <p:cNvPr id="35" name="Rectangle: Rounded Corners 34">
            <a:extLst>
              <a:ext uri="{FF2B5EF4-FFF2-40B4-BE49-F238E27FC236}">
                <a16:creationId xmlns:a16="http://schemas.microsoft.com/office/drawing/2014/main" id="{5BBDD506-DE24-4FF4-BE98-CE54152DA07F}"/>
              </a:ext>
            </a:extLst>
          </p:cNvPr>
          <p:cNvSpPr/>
          <p:nvPr/>
        </p:nvSpPr>
        <p:spPr>
          <a:xfrm>
            <a:off x="1168481" y="2043133"/>
            <a:ext cx="10174115" cy="774568"/>
          </a:xfrm>
          <a:prstGeom prst="roundRect">
            <a:avLst/>
          </a:prstGeom>
          <a:solidFill>
            <a:schemeClr val="bg1">
              <a:lumMod val="95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36" name="Rectangle: Rounded Corners 35">
            <a:extLst>
              <a:ext uri="{FF2B5EF4-FFF2-40B4-BE49-F238E27FC236}">
                <a16:creationId xmlns:a16="http://schemas.microsoft.com/office/drawing/2014/main" id="{1B108668-8C30-491B-8A87-EB895EBBEB7D}"/>
              </a:ext>
            </a:extLst>
          </p:cNvPr>
          <p:cNvSpPr/>
          <p:nvPr/>
        </p:nvSpPr>
        <p:spPr>
          <a:xfrm>
            <a:off x="1168480" y="2909484"/>
            <a:ext cx="10174115" cy="774568"/>
          </a:xfrm>
          <a:prstGeom prst="roundRect">
            <a:avLst/>
          </a:prstGeom>
          <a:solidFill>
            <a:schemeClr val="bg1">
              <a:lumMod val="95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37" name="Rectangle: Rounded Corners 36">
            <a:extLst>
              <a:ext uri="{FF2B5EF4-FFF2-40B4-BE49-F238E27FC236}">
                <a16:creationId xmlns:a16="http://schemas.microsoft.com/office/drawing/2014/main" id="{347E3336-58DB-42A0-825E-B7DA67BCE75E}"/>
              </a:ext>
            </a:extLst>
          </p:cNvPr>
          <p:cNvSpPr/>
          <p:nvPr/>
        </p:nvSpPr>
        <p:spPr>
          <a:xfrm>
            <a:off x="1168481" y="3775835"/>
            <a:ext cx="10174115" cy="774568"/>
          </a:xfrm>
          <a:prstGeom prst="roundRect">
            <a:avLst/>
          </a:prstGeom>
          <a:solidFill>
            <a:schemeClr val="bg1">
              <a:lumMod val="95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38" name="Rectangle: Rounded Corners 37">
            <a:extLst>
              <a:ext uri="{FF2B5EF4-FFF2-40B4-BE49-F238E27FC236}">
                <a16:creationId xmlns:a16="http://schemas.microsoft.com/office/drawing/2014/main" id="{D5FB5B2B-B356-44AC-B1A9-3F7EA2635880}"/>
              </a:ext>
            </a:extLst>
          </p:cNvPr>
          <p:cNvSpPr/>
          <p:nvPr/>
        </p:nvSpPr>
        <p:spPr>
          <a:xfrm>
            <a:off x="1168481" y="4642186"/>
            <a:ext cx="10174115" cy="774568"/>
          </a:xfrm>
          <a:prstGeom prst="roundRect">
            <a:avLst/>
          </a:prstGeom>
          <a:solidFill>
            <a:schemeClr val="bg1">
              <a:lumMod val="95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39" name="Rectangle: Rounded Corners 38">
            <a:extLst>
              <a:ext uri="{FF2B5EF4-FFF2-40B4-BE49-F238E27FC236}">
                <a16:creationId xmlns:a16="http://schemas.microsoft.com/office/drawing/2014/main" id="{AE35CB83-FA6F-43A0-A8A0-641D4972A50E}"/>
              </a:ext>
            </a:extLst>
          </p:cNvPr>
          <p:cNvSpPr/>
          <p:nvPr/>
        </p:nvSpPr>
        <p:spPr>
          <a:xfrm>
            <a:off x="1168481" y="5508537"/>
            <a:ext cx="10174115" cy="774568"/>
          </a:xfrm>
          <a:prstGeom prst="roundRect">
            <a:avLst/>
          </a:prstGeom>
          <a:solidFill>
            <a:schemeClr val="bg1">
              <a:lumMod val="95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41" name="Freeform 469">
            <a:extLst>
              <a:ext uri="{FF2B5EF4-FFF2-40B4-BE49-F238E27FC236}">
                <a16:creationId xmlns:a16="http://schemas.microsoft.com/office/drawing/2014/main" id="{A4416E04-9D98-4E1B-8560-EDC1FE024B4E}"/>
              </a:ext>
            </a:extLst>
          </p:cNvPr>
          <p:cNvSpPr>
            <a:spLocks noChangeAspect="1" noEditPoints="1"/>
          </p:cNvSpPr>
          <p:nvPr/>
        </p:nvSpPr>
        <p:spPr bwMode="auto">
          <a:xfrm>
            <a:off x="597442" y="4741656"/>
            <a:ext cx="639523" cy="639523"/>
          </a:xfrm>
          <a:custGeom>
            <a:avLst/>
            <a:gdLst>
              <a:gd name="T0" fmla="*/ 309 w 512"/>
              <a:gd name="T1" fmla="*/ 320 h 512"/>
              <a:gd name="T2" fmla="*/ 288 w 512"/>
              <a:gd name="T3" fmla="*/ 341 h 512"/>
              <a:gd name="T4" fmla="*/ 266 w 512"/>
              <a:gd name="T5" fmla="*/ 320 h 512"/>
              <a:gd name="T6" fmla="*/ 288 w 512"/>
              <a:gd name="T7" fmla="*/ 298 h 512"/>
              <a:gd name="T8" fmla="*/ 309 w 512"/>
              <a:gd name="T9" fmla="*/ 320 h 512"/>
              <a:gd name="T10" fmla="*/ 213 w 512"/>
              <a:gd name="T11" fmla="*/ 160 h 512"/>
              <a:gd name="T12" fmla="*/ 192 w 512"/>
              <a:gd name="T13" fmla="*/ 181 h 512"/>
              <a:gd name="T14" fmla="*/ 213 w 512"/>
              <a:gd name="T15" fmla="*/ 202 h 512"/>
              <a:gd name="T16" fmla="*/ 234 w 512"/>
              <a:gd name="T17" fmla="*/ 181 h 512"/>
              <a:gd name="T18" fmla="*/ 213 w 512"/>
              <a:gd name="T19" fmla="*/ 160 h 512"/>
              <a:gd name="T20" fmla="*/ 138 w 512"/>
              <a:gd name="T21" fmla="*/ 298 h 512"/>
              <a:gd name="T22" fmla="*/ 117 w 512"/>
              <a:gd name="T23" fmla="*/ 320 h 512"/>
              <a:gd name="T24" fmla="*/ 138 w 512"/>
              <a:gd name="T25" fmla="*/ 341 h 512"/>
              <a:gd name="T26" fmla="*/ 160 w 512"/>
              <a:gd name="T27" fmla="*/ 320 h 512"/>
              <a:gd name="T28" fmla="*/ 138 w 512"/>
              <a:gd name="T29" fmla="*/ 298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6 w 512"/>
              <a:gd name="T41" fmla="*/ 181 h 512"/>
              <a:gd name="T42" fmla="*/ 373 w 512"/>
              <a:gd name="T43" fmla="*/ 138 h 512"/>
              <a:gd name="T44" fmla="*/ 330 w 512"/>
              <a:gd name="T45" fmla="*/ 181 h 512"/>
              <a:gd name="T46" fmla="*/ 342 w 512"/>
              <a:gd name="T47" fmla="*/ 211 h 512"/>
              <a:gd name="T48" fmla="*/ 300 w 512"/>
              <a:gd name="T49" fmla="*/ 279 h 512"/>
              <a:gd name="T50" fmla="*/ 288 w 512"/>
              <a:gd name="T51" fmla="*/ 277 h 512"/>
              <a:gd name="T52" fmla="*/ 278 w 512"/>
              <a:gd name="T53" fmla="*/ 278 h 512"/>
              <a:gd name="T54" fmla="*/ 242 w 512"/>
              <a:gd name="T55" fmla="*/ 212 h 512"/>
              <a:gd name="T56" fmla="*/ 256 w 512"/>
              <a:gd name="T57" fmla="*/ 181 h 512"/>
              <a:gd name="T58" fmla="*/ 213 w 512"/>
              <a:gd name="T59" fmla="*/ 138 h 512"/>
              <a:gd name="T60" fmla="*/ 170 w 512"/>
              <a:gd name="T61" fmla="*/ 181 h 512"/>
              <a:gd name="T62" fmla="*/ 184 w 512"/>
              <a:gd name="T63" fmla="*/ 212 h 512"/>
              <a:gd name="T64" fmla="*/ 148 w 512"/>
              <a:gd name="T65" fmla="*/ 278 h 512"/>
              <a:gd name="T66" fmla="*/ 138 w 512"/>
              <a:gd name="T67" fmla="*/ 277 h 512"/>
              <a:gd name="T68" fmla="*/ 96 w 512"/>
              <a:gd name="T69" fmla="*/ 320 h 512"/>
              <a:gd name="T70" fmla="*/ 138 w 512"/>
              <a:gd name="T71" fmla="*/ 362 h 512"/>
              <a:gd name="T72" fmla="*/ 181 w 512"/>
              <a:gd name="T73" fmla="*/ 320 h 512"/>
              <a:gd name="T74" fmla="*/ 167 w 512"/>
              <a:gd name="T75" fmla="*/ 288 h 512"/>
              <a:gd name="T76" fmla="*/ 203 w 512"/>
              <a:gd name="T77" fmla="*/ 222 h 512"/>
              <a:gd name="T78" fmla="*/ 213 w 512"/>
              <a:gd name="T79" fmla="*/ 224 h 512"/>
              <a:gd name="T80" fmla="*/ 223 w 512"/>
              <a:gd name="T81" fmla="*/ 222 h 512"/>
              <a:gd name="T82" fmla="*/ 259 w 512"/>
              <a:gd name="T83" fmla="*/ 288 h 512"/>
              <a:gd name="T84" fmla="*/ 245 w 512"/>
              <a:gd name="T85" fmla="*/ 320 h 512"/>
              <a:gd name="T86" fmla="*/ 288 w 512"/>
              <a:gd name="T87" fmla="*/ 362 h 512"/>
              <a:gd name="T88" fmla="*/ 330 w 512"/>
              <a:gd name="T89" fmla="*/ 320 h 512"/>
              <a:gd name="T90" fmla="*/ 318 w 512"/>
              <a:gd name="T91" fmla="*/ 290 h 512"/>
              <a:gd name="T92" fmla="*/ 361 w 512"/>
              <a:gd name="T93" fmla="*/ 222 h 512"/>
              <a:gd name="T94" fmla="*/ 373 w 512"/>
              <a:gd name="T95" fmla="*/ 224 h 512"/>
              <a:gd name="T96" fmla="*/ 416 w 512"/>
              <a:gd name="T97" fmla="*/ 181 h 512"/>
              <a:gd name="T98" fmla="*/ 373 w 512"/>
              <a:gd name="T99" fmla="*/ 160 h 512"/>
              <a:gd name="T100" fmla="*/ 352 w 512"/>
              <a:gd name="T101" fmla="*/ 181 h 512"/>
              <a:gd name="T102" fmla="*/ 373 w 512"/>
              <a:gd name="T103" fmla="*/ 202 h 512"/>
              <a:gd name="T104" fmla="*/ 394 w 512"/>
              <a:gd name="T105" fmla="*/ 181 h 512"/>
              <a:gd name="T106" fmla="*/ 373 w 512"/>
              <a:gd name="T107"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309" y="320"/>
                </a:moveTo>
                <a:cubicBezTo>
                  <a:pt x="309" y="331"/>
                  <a:pt x="299" y="341"/>
                  <a:pt x="288" y="341"/>
                </a:cubicBezTo>
                <a:cubicBezTo>
                  <a:pt x="276" y="341"/>
                  <a:pt x="266" y="331"/>
                  <a:pt x="266" y="320"/>
                </a:cubicBezTo>
                <a:cubicBezTo>
                  <a:pt x="266" y="308"/>
                  <a:pt x="276" y="298"/>
                  <a:pt x="288" y="298"/>
                </a:cubicBezTo>
                <a:cubicBezTo>
                  <a:pt x="299" y="298"/>
                  <a:pt x="309" y="308"/>
                  <a:pt x="309" y="320"/>
                </a:cubicBezTo>
                <a:close/>
                <a:moveTo>
                  <a:pt x="213" y="160"/>
                </a:moveTo>
                <a:cubicBezTo>
                  <a:pt x="201" y="160"/>
                  <a:pt x="192" y="169"/>
                  <a:pt x="192" y="181"/>
                </a:cubicBezTo>
                <a:cubicBezTo>
                  <a:pt x="192" y="193"/>
                  <a:pt x="201" y="202"/>
                  <a:pt x="213" y="202"/>
                </a:cubicBezTo>
                <a:cubicBezTo>
                  <a:pt x="225" y="202"/>
                  <a:pt x="234" y="193"/>
                  <a:pt x="234" y="181"/>
                </a:cubicBezTo>
                <a:cubicBezTo>
                  <a:pt x="234" y="169"/>
                  <a:pt x="225" y="160"/>
                  <a:pt x="213" y="160"/>
                </a:cubicBezTo>
                <a:close/>
                <a:moveTo>
                  <a:pt x="138" y="298"/>
                </a:moveTo>
                <a:cubicBezTo>
                  <a:pt x="127" y="298"/>
                  <a:pt x="117" y="308"/>
                  <a:pt x="117" y="320"/>
                </a:cubicBezTo>
                <a:cubicBezTo>
                  <a:pt x="117" y="331"/>
                  <a:pt x="127" y="341"/>
                  <a:pt x="138" y="341"/>
                </a:cubicBezTo>
                <a:cubicBezTo>
                  <a:pt x="150" y="341"/>
                  <a:pt x="160" y="331"/>
                  <a:pt x="160" y="320"/>
                </a:cubicBezTo>
                <a:cubicBezTo>
                  <a:pt x="160" y="308"/>
                  <a:pt x="150" y="298"/>
                  <a:pt x="138" y="29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81"/>
                </a:moveTo>
                <a:cubicBezTo>
                  <a:pt x="416" y="157"/>
                  <a:pt x="397" y="138"/>
                  <a:pt x="373" y="138"/>
                </a:cubicBezTo>
                <a:cubicBezTo>
                  <a:pt x="349" y="138"/>
                  <a:pt x="330" y="157"/>
                  <a:pt x="330" y="181"/>
                </a:cubicBezTo>
                <a:cubicBezTo>
                  <a:pt x="330" y="192"/>
                  <a:pt x="335" y="203"/>
                  <a:pt x="342" y="211"/>
                </a:cubicBezTo>
                <a:cubicBezTo>
                  <a:pt x="300" y="279"/>
                  <a:pt x="300" y="279"/>
                  <a:pt x="300" y="279"/>
                </a:cubicBezTo>
                <a:cubicBezTo>
                  <a:pt x="296" y="278"/>
                  <a:pt x="292" y="277"/>
                  <a:pt x="288" y="277"/>
                </a:cubicBezTo>
                <a:cubicBezTo>
                  <a:pt x="284" y="277"/>
                  <a:pt x="281" y="278"/>
                  <a:pt x="278" y="278"/>
                </a:cubicBezTo>
                <a:cubicBezTo>
                  <a:pt x="242" y="212"/>
                  <a:pt x="242" y="212"/>
                  <a:pt x="242" y="212"/>
                </a:cubicBezTo>
                <a:cubicBezTo>
                  <a:pt x="250" y="204"/>
                  <a:pt x="256" y="193"/>
                  <a:pt x="256" y="181"/>
                </a:cubicBezTo>
                <a:cubicBezTo>
                  <a:pt x="256" y="157"/>
                  <a:pt x="237" y="138"/>
                  <a:pt x="213" y="138"/>
                </a:cubicBezTo>
                <a:cubicBezTo>
                  <a:pt x="189" y="138"/>
                  <a:pt x="170" y="157"/>
                  <a:pt x="170" y="181"/>
                </a:cubicBezTo>
                <a:cubicBezTo>
                  <a:pt x="170" y="193"/>
                  <a:pt x="176" y="204"/>
                  <a:pt x="184" y="212"/>
                </a:cubicBezTo>
                <a:cubicBezTo>
                  <a:pt x="148" y="278"/>
                  <a:pt x="148" y="278"/>
                  <a:pt x="148" y="278"/>
                </a:cubicBezTo>
                <a:cubicBezTo>
                  <a:pt x="145" y="278"/>
                  <a:pt x="142" y="277"/>
                  <a:pt x="138" y="277"/>
                </a:cubicBezTo>
                <a:cubicBezTo>
                  <a:pt x="115" y="277"/>
                  <a:pt x="96" y="296"/>
                  <a:pt x="96" y="320"/>
                </a:cubicBezTo>
                <a:cubicBezTo>
                  <a:pt x="96" y="343"/>
                  <a:pt x="115" y="362"/>
                  <a:pt x="138" y="362"/>
                </a:cubicBezTo>
                <a:cubicBezTo>
                  <a:pt x="162" y="362"/>
                  <a:pt x="181" y="343"/>
                  <a:pt x="181" y="320"/>
                </a:cubicBezTo>
                <a:cubicBezTo>
                  <a:pt x="181" y="307"/>
                  <a:pt x="176" y="296"/>
                  <a:pt x="167" y="288"/>
                </a:cubicBezTo>
                <a:cubicBezTo>
                  <a:pt x="203" y="222"/>
                  <a:pt x="203" y="222"/>
                  <a:pt x="203" y="222"/>
                </a:cubicBezTo>
                <a:cubicBezTo>
                  <a:pt x="206" y="223"/>
                  <a:pt x="209" y="224"/>
                  <a:pt x="213" y="224"/>
                </a:cubicBezTo>
                <a:cubicBezTo>
                  <a:pt x="217" y="224"/>
                  <a:pt x="220" y="223"/>
                  <a:pt x="223" y="222"/>
                </a:cubicBezTo>
                <a:cubicBezTo>
                  <a:pt x="259" y="288"/>
                  <a:pt x="259" y="288"/>
                  <a:pt x="259" y="288"/>
                </a:cubicBezTo>
                <a:cubicBezTo>
                  <a:pt x="250" y="296"/>
                  <a:pt x="245" y="307"/>
                  <a:pt x="245" y="320"/>
                </a:cubicBezTo>
                <a:cubicBezTo>
                  <a:pt x="245" y="343"/>
                  <a:pt x="264" y="362"/>
                  <a:pt x="288" y="362"/>
                </a:cubicBezTo>
                <a:cubicBezTo>
                  <a:pt x="311" y="362"/>
                  <a:pt x="330" y="343"/>
                  <a:pt x="330" y="320"/>
                </a:cubicBezTo>
                <a:cubicBezTo>
                  <a:pt x="330" y="308"/>
                  <a:pt x="326" y="298"/>
                  <a:pt x="318" y="290"/>
                </a:cubicBezTo>
                <a:cubicBezTo>
                  <a:pt x="361" y="222"/>
                  <a:pt x="361" y="222"/>
                  <a:pt x="361" y="222"/>
                </a:cubicBezTo>
                <a:cubicBezTo>
                  <a:pt x="365" y="223"/>
                  <a:pt x="369" y="224"/>
                  <a:pt x="373" y="224"/>
                </a:cubicBezTo>
                <a:cubicBezTo>
                  <a:pt x="397" y="224"/>
                  <a:pt x="416" y="205"/>
                  <a:pt x="416" y="181"/>
                </a:cubicBezTo>
                <a:close/>
                <a:moveTo>
                  <a:pt x="373" y="160"/>
                </a:moveTo>
                <a:cubicBezTo>
                  <a:pt x="361" y="160"/>
                  <a:pt x="352" y="169"/>
                  <a:pt x="352" y="181"/>
                </a:cubicBezTo>
                <a:cubicBezTo>
                  <a:pt x="352" y="193"/>
                  <a:pt x="361" y="202"/>
                  <a:pt x="373" y="202"/>
                </a:cubicBezTo>
                <a:cubicBezTo>
                  <a:pt x="385" y="202"/>
                  <a:pt x="394" y="193"/>
                  <a:pt x="394" y="181"/>
                </a:cubicBezTo>
                <a:cubicBezTo>
                  <a:pt x="394" y="169"/>
                  <a:pt x="385" y="160"/>
                  <a:pt x="373" y="16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42" name="Freeform 364">
            <a:extLst>
              <a:ext uri="{FF2B5EF4-FFF2-40B4-BE49-F238E27FC236}">
                <a16:creationId xmlns:a16="http://schemas.microsoft.com/office/drawing/2014/main" id="{AB257B16-F759-4F1F-B86B-3D077EB96D39}"/>
              </a:ext>
            </a:extLst>
          </p:cNvPr>
          <p:cNvSpPr>
            <a:spLocks noChangeAspect="1" noEditPoints="1"/>
          </p:cNvSpPr>
          <p:nvPr/>
        </p:nvSpPr>
        <p:spPr bwMode="auto">
          <a:xfrm>
            <a:off x="587414" y="3861353"/>
            <a:ext cx="639597" cy="637722"/>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43" name="Freeform 393">
            <a:extLst>
              <a:ext uri="{FF2B5EF4-FFF2-40B4-BE49-F238E27FC236}">
                <a16:creationId xmlns:a16="http://schemas.microsoft.com/office/drawing/2014/main" id="{C1ADECC8-A934-4BD2-861C-6EAAEC63C7E4}"/>
              </a:ext>
            </a:extLst>
          </p:cNvPr>
          <p:cNvSpPr>
            <a:spLocks noChangeAspect="1" noEditPoints="1"/>
          </p:cNvSpPr>
          <p:nvPr/>
        </p:nvSpPr>
        <p:spPr bwMode="auto">
          <a:xfrm>
            <a:off x="599851" y="3029171"/>
            <a:ext cx="640658" cy="642542"/>
          </a:xfrm>
          <a:custGeom>
            <a:avLst/>
            <a:gdLst>
              <a:gd name="T0" fmla="*/ 117 w 512"/>
              <a:gd name="T1" fmla="*/ 170 h 512"/>
              <a:gd name="T2" fmla="*/ 149 w 512"/>
              <a:gd name="T3" fmla="*/ 170 h 512"/>
              <a:gd name="T4" fmla="*/ 149 w 512"/>
              <a:gd name="T5" fmla="*/ 202 h 512"/>
              <a:gd name="T6" fmla="*/ 117 w 512"/>
              <a:gd name="T7" fmla="*/ 202 h 512"/>
              <a:gd name="T8" fmla="*/ 117 w 512"/>
              <a:gd name="T9" fmla="*/ 170 h 512"/>
              <a:gd name="T10" fmla="*/ 117 w 512"/>
              <a:gd name="T11" fmla="*/ 341 h 512"/>
              <a:gd name="T12" fmla="*/ 149 w 512"/>
              <a:gd name="T13" fmla="*/ 341 h 512"/>
              <a:gd name="T14" fmla="*/ 149 w 512"/>
              <a:gd name="T15" fmla="*/ 309 h 512"/>
              <a:gd name="T16" fmla="*/ 117 w 512"/>
              <a:gd name="T17" fmla="*/ 309 h 512"/>
              <a:gd name="T18" fmla="*/ 117 w 512"/>
              <a:gd name="T19" fmla="*/ 341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70 w 512"/>
              <a:gd name="T31" fmla="*/ 298 h 512"/>
              <a:gd name="T32" fmla="*/ 160 w 512"/>
              <a:gd name="T33" fmla="*/ 288 h 512"/>
              <a:gd name="T34" fmla="*/ 106 w 512"/>
              <a:gd name="T35" fmla="*/ 288 h 512"/>
              <a:gd name="T36" fmla="*/ 96 w 512"/>
              <a:gd name="T37" fmla="*/ 298 h 512"/>
              <a:gd name="T38" fmla="*/ 96 w 512"/>
              <a:gd name="T39" fmla="*/ 352 h 512"/>
              <a:gd name="T40" fmla="*/ 106 w 512"/>
              <a:gd name="T41" fmla="*/ 362 h 512"/>
              <a:gd name="T42" fmla="*/ 160 w 512"/>
              <a:gd name="T43" fmla="*/ 362 h 512"/>
              <a:gd name="T44" fmla="*/ 170 w 512"/>
              <a:gd name="T45" fmla="*/ 352 h 512"/>
              <a:gd name="T46" fmla="*/ 170 w 512"/>
              <a:gd name="T47" fmla="*/ 298 h 512"/>
              <a:gd name="T48" fmla="*/ 170 w 512"/>
              <a:gd name="T49" fmla="*/ 160 h 512"/>
              <a:gd name="T50" fmla="*/ 160 w 512"/>
              <a:gd name="T51" fmla="*/ 149 h 512"/>
              <a:gd name="T52" fmla="*/ 106 w 512"/>
              <a:gd name="T53" fmla="*/ 149 h 512"/>
              <a:gd name="T54" fmla="*/ 96 w 512"/>
              <a:gd name="T55" fmla="*/ 160 h 512"/>
              <a:gd name="T56" fmla="*/ 96 w 512"/>
              <a:gd name="T57" fmla="*/ 213 h 512"/>
              <a:gd name="T58" fmla="*/ 106 w 512"/>
              <a:gd name="T59" fmla="*/ 224 h 512"/>
              <a:gd name="T60" fmla="*/ 160 w 512"/>
              <a:gd name="T61" fmla="*/ 224 h 512"/>
              <a:gd name="T62" fmla="*/ 170 w 512"/>
              <a:gd name="T63" fmla="*/ 213 h 512"/>
              <a:gd name="T64" fmla="*/ 170 w 512"/>
              <a:gd name="T65" fmla="*/ 160 h 512"/>
              <a:gd name="T66" fmla="*/ 416 w 512"/>
              <a:gd name="T67" fmla="*/ 352 h 512"/>
              <a:gd name="T68" fmla="*/ 405 w 512"/>
              <a:gd name="T69" fmla="*/ 341 h 512"/>
              <a:gd name="T70" fmla="*/ 224 w 512"/>
              <a:gd name="T71" fmla="*/ 341 h 512"/>
              <a:gd name="T72" fmla="*/ 213 w 512"/>
              <a:gd name="T73" fmla="*/ 352 h 512"/>
              <a:gd name="T74" fmla="*/ 224 w 512"/>
              <a:gd name="T75" fmla="*/ 362 h 512"/>
              <a:gd name="T76" fmla="*/ 405 w 512"/>
              <a:gd name="T77" fmla="*/ 362 h 512"/>
              <a:gd name="T78" fmla="*/ 416 w 512"/>
              <a:gd name="T79" fmla="*/ 352 h 512"/>
              <a:gd name="T80" fmla="*/ 416 w 512"/>
              <a:gd name="T81" fmla="*/ 298 h 512"/>
              <a:gd name="T82" fmla="*/ 405 w 512"/>
              <a:gd name="T83" fmla="*/ 288 h 512"/>
              <a:gd name="T84" fmla="*/ 224 w 512"/>
              <a:gd name="T85" fmla="*/ 288 h 512"/>
              <a:gd name="T86" fmla="*/ 213 w 512"/>
              <a:gd name="T87" fmla="*/ 298 h 512"/>
              <a:gd name="T88" fmla="*/ 224 w 512"/>
              <a:gd name="T89" fmla="*/ 309 h 512"/>
              <a:gd name="T90" fmla="*/ 405 w 512"/>
              <a:gd name="T91" fmla="*/ 309 h 512"/>
              <a:gd name="T92" fmla="*/ 416 w 512"/>
              <a:gd name="T93" fmla="*/ 298 h 512"/>
              <a:gd name="T94" fmla="*/ 416 w 512"/>
              <a:gd name="T95" fmla="*/ 213 h 512"/>
              <a:gd name="T96" fmla="*/ 405 w 512"/>
              <a:gd name="T97" fmla="*/ 202 h 512"/>
              <a:gd name="T98" fmla="*/ 224 w 512"/>
              <a:gd name="T99" fmla="*/ 202 h 512"/>
              <a:gd name="T100" fmla="*/ 213 w 512"/>
              <a:gd name="T101" fmla="*/ 213 h 512"/>
              <a:gd name="T102" fmla="*/ 224 w 512"/>
              <a:gd name="T103" fmla="*/ 224 h 512"/>
              <a:gd name="T104" fmla="*/ 405 w 512"/>
              <a:gd name="T105" fmla="*/ 224 h 512"/>
              <a:gd name="T106" fmla="*/ 416 w 512"/>
              <a:gd name="T107" fmla="*/ 213 h 512"/>
              <a:gd name="T108" fmla="*/ 416 w 512"/>
              <a:gd name="T109" fmla="*/ 160 h 512"/>
              <a:gd name="T110" fmla="*/ 405 w 512"/>
              <a:gd name="T111" fmla="*/ 149 h 512"/>
              <a:gd name="T112" fmla="*/ 224 w 512"/>
              <a:gd name="T113" fmla="*/ 149 h 512"/>
              <a:gd name="T114" fmla="*/ 213 w 512"/>
              <a:gd name="T115" fmla="*/ 160 h 512"/>
              <a:gd name="T116" fmla="*/ 224 w 512"/>
              <a:gd name="T117" fmla="*/ 170 h 512"/>
              <a:gd name="T118" fmla="*/ 405 w 512"/>
              <a:gd name="T119" fmla="*/ 170 h 512"/>
              <a:gd name="T120" fmla="*/ 416 w 512"/>
              <a:gd name="T12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117" y="170"/>
                </a:moveTo>
                <a:cubicBezTo>
                  <a:pt x="149" y="170"/>
                  <a:pt x="149" y="170"/>
                  <a:pt x="149" y="170"/>
                </a:cubicBezTo>
                <a:cubicBezTo>
                  <a:pt x="149" y="202"/>
                  <a:pt x="149" y="202"/>
                  <a:pt x="149" y="202"/>
                </a:cubicBezTo>
                <a:cubicBezTo>
                  <a:pt x="117" y="202"/>
                  <a:pt x="117" y="202"/>
                  <a:pt x="117" y="202"/>
                </a:cubicBezTo>
                <a:lnTo>
                  <a:pt x="117" y="170"/>
                </a:lnTo>
                <a:close/>
                <a:moveTo>
                  <a:pt x="117" y="341"/>
                </a:moveTo>
                <a:cubicBezTo>
                  <a:pt x="149" y="341"/>
                  <a:pt x="149" y="341"/>
                  <a:pt x="149" y="341"/>
                </a:cubicBezTo>
                <a:cubicBezTo>
                  <a:pt x="149" y="309"/>
                  <a:pt x="149" y="309"/>
                  <a:pt x="149" y="309"/>
                </a:cubicBezTo>
                <a:cubicBezTo>
                  <a:pt x="117" y="309"/>
                  <a:pt x="117" y="309"/>
                  <a:pt x="117" y="309"/>
                </a:cubicBezTo>
                <a:lnTo>
                  <a:pt x="117"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70" y="298"/>
                </a:moveTo>
                <a:cubicBezTo>
                  <a:pt x="170" y="292"/>
                  <a:pt x="166" y="288"/>
                  <a:pt x="160" y="288"/>
                </a:cubicBezTo>
                <a:cubicBezTo>
                  <a:pt x="106" y="288"/>
                  <a:pt x="106" y="288"/>
                  <a:pt x="106" y="288"/>
                </a:cubicBezTo>
                <a:cubicBezTo>
                  <a:pt x="100" y="288"/>
                  <a:pt x="96" y="292"/>
                  <a:pt x="96" y="298"/>
                </a:cubicBezTo>
                <a:cubicBezTo>
                  <a:pt x="96" y="352"/>
                  <a:pt x="96" y="352"/>
                  <a:pt x="96" y="352"/>
                </a:cubicBezTo>
                <a:cubicBezTo>
                  <a:pt x="96" y="358"/>
                  <a:pt x="100" y="362"/>
                  <a:pt x="106" y="362"/>
                </a:cubicBezTo>
                <a:cubicBezTo>
                  <a:pt x="160" y="362"/>
                  <a:pt x="160" y="362"/>
                  <a:pt x="160" y="362"/>
                </a:cubicBezTo>
                <a:cubicBezTo>
                  <a:pt x="166" y="362"/>
                  <a:pt x="170" y="358"/>
                  <a:pt x="170" y="352"/>
                </a:cubicBezTo>
                <a:lnTo>
                  <a:pt x="170" y="298"/>
                </a:lnTo>
                <a:close/>
                <a:moveTo>
                  <a:pt x="170" y="160"/>
                </a:moveTo>
                <a:cubicBezTo>
                  <a:pt x="170" y="154"/>
                  <a:pt x="166" y="149"/>
                  <a:pt x="160" y="149"/>
                </a:cubicBezTo>
                <a:cubicBezTo>
                  <a:pt x="106" y="149"/>
                  <a:pt x="106" y="149"/>
                  <a:pt x="106" y="149"/>
                </a:cubicBezTo>
                <a:cubicBezTo>
                  <a:pt x="100" y="149"/>
                  <a:pt x="96" y="154"/>
                  <a:pt x="96" y="160"/>
                </a:cubicBezTo>
                <a:cubicBezTo>
                  <a:pt x="96" y="213"/>
                  <a:pt x="96" y="213"/>
                  <a:pt x="96" y="213"/>
                </a:cubicBezTo>
                <a:cubicBezTo>
                  <a:pt x="96" y="219"/>
                  <a:pt x="100" y="224"/>
                  <a:pt x="106" y="224"/>
                </a:cubicBezTo>
                <a:cubicBezTo>
                  <a:pt x="160" y="224"/>
                  <a:pt x="160" y="224"/>
                  <a:pt x="160" y="224"/>
                </a:cubicBezTo>
                <a:cubicBezTo>
                  <a:pt x="166" y="224"/>
                  <a:pt x="170" y="219"/>
                  <a:pt x="170" y="213"/>
                </a:cubicBezTo>
                <a:lnTo>
                  <a:pt x="170" y="160"/>
                </a:lnTo>
                <a:close/>
                <a:moveTo>
                  <a:pt x="416" y="352"/>
                </a:moveTo>
                <a:cubicBezTo>
                  <a:pt x="416" y="346"/>
                  <a:pt x="411" y="341"/>
                  <a:pt x="405" y="341"/>
                </a:cubicBezTo>
                <a:cubicBezTo>
                  <a:pt x="224" y="341"/>
                  <a:pt x="224" y="341"/>
                  <a:pt x="224" y="341"/>
                </a:cubicBezTo>
                <a:cubicBezTo>
                  <a:pt x="218" y="341"/>
                  <a:pt x="213" y="346"/>
                  <a:pt x="213" y="352"/>
                </a:cubicBezTo>
                <a:cubicBezTo>
                  <a:pt x="213" y="358"/>
                  <a:pt x="218" y="362"/>
                  <a:pt x="224" y="362"/>
                </a:cubicBezTo>
                <a:cubicBezTo>
                  <a:pt x="405" y="362"/>
                  <a:pt x="405" y="362"/>
                  <a:pt x="405" y="362"/>
                </a:cubicBezTo>
                <a:cubicBezTo>
                  <a:pt x="411" y="362"/>
                  <a:pt x="416" y="358"/>
                  <a:pt x="416" y="352"/>
                </a:cubicBezTo>
                <a:close/>
                <a:moveTo>
                  <a:pt x="416" y="298"/>
                </a:moveTo>
                <a:cubicBezTo>
                  <a:pt x="416" y="292"/>
                  <a:pt x="411" y="288"/>
                  <a:pt x="405" y="288"/>
                </a:cubicBezTo>
                <a:cubicBezTo>
                  <a:pt x="224" y="288"/>
                  <a:pt x="224" y="288"/>
                  <a:pt x="224" y="288"/>
                </a:cubicBezTo>
                <a:cubicBezTo>
                  <a:pt x="218" y="288"/>
                  <a:pt x="213" y="292"/>
                  <a:pt x="213" y="298"/>
                </a:cubicBezTo>
                <a:cubicBezTo>
                  <a:pt x="213" y="304"/>
                  <a:pt x="218" y="309"/>
                  <a:pt x="224" y="309"/>
                </a:cubicBezTo>
                <a:cubicBezTo>
                  <a:pt x="405" y="309"/>
                  <a:pt x="405" y="309"/>
                  <a:pt x="405" y="309"/>
                </a:cubicBezTo>
                <a:cubicBezTo>
                  <a:pt x="411" y="309"/>
                  <a:pt x="416" y="304"/>
                  <a:pt x="416" y="298"/>
                </a:cubicBezTo>
                <a:close/>
                <a:moveTo>
                  <a:pt x="416" y="213"/>
                </a:moveTo>
                <a:cubicBezTo>
                  <a:pt x="416" y="207"/>
                  <a:pt x="411" y="202"/>
                  <a:pt x="405" y="202"/>
                </a:cubicBezTo>
                <a:cubicBezTo>
                  <a:pt x="224" y="202"/>
                  <a:pt x="224" y="202"/>
                  <a:pt x="224" y="202"/>
                </a:cubicBezTo>
                <a:cubicBezTo>
                  <a:pt x="218" y="202"/>
                  <a:pt x="213" y="207"/>
                  <a:pt x="213" y="213"/>
                </a:cubicBezTo>
                <a:cubicBezTo>
                  <a:pt x="213" y="219"/>
                  <a:pt x="218" y="224"/>
                  <a:pt x="224" y="224"/>
                </a:cubicBezTo>
                <a:cubicBezTo>
                  <a:pt x="405" y="224"/>
                  <a:pt x="405" y="224"/>
                  <a:pt x="405" y="224"/>
                </a:cubicBezTo>
                <a:cubicBezTo>
                  <a:pt x="411" y="224"/>
                  <a:pt x="416" y="219"/>
                  <a:pt x="416" y="213"/>
                </a:cubicBezTo>
                <a:close/>
                <a:moveTo>
                  <a:pt x="416" y="160"/>
                </a:moveTo>
                <a:cubicBezTo>
                  <a:pt x="416" y="154"/>
                  <a:pt x="411" y="149"/>
                  <a:pt x="405" y="149"/>
                </a:cubicBezTo>
                <a:cubicBezTo>
                  <a:pt x="224" y="149"/>
                  <a:pt x="224" y="149"/>
                  <a:pt x="224" y="149"/>
                </a:cubicBezTo>
                <a:cubicBezTo>
                  <a:pt x="218" y="149"/>
                  <a:pt x="213" y="154"/>
                  <a:pt x="213" y="160"/>
                </a:cubicBezTo>
                <a:cubicBezTo>
                  <a:pt x="213" y="166"/>
                  <a:pt x="218" y="170"/>
                  <a:pt x="224" y="170"/>
                </a:cubicBezTo>
                <a:cubicBezTo>
                  <a:pt x="405" y="170"/>
                  <a:pt x="405" y="170"/>
                  <a:pt x="405" y="170"/>
                </a:cubicBezTo>
                <a:cubicBezTo>
                  <a:pt x="411" y="170"/>
                  <a:pt x="416" y="166"/>
                  <a:pt x="416" y="16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F1313"/>
              </a:solidFill>
              <a:effectLst/>
              <a:uLnTx/>
              <a:uFillTx/>
              <a:latin typeface="Segoe UI Semilight"/>
              <a:ea typeface="+mn-ea"/>
              <a:cs typeface="+mn-cs"/>
            </a:endParaRPr>
          </a:p>
        </p:txBody>
      </p:sp>
      <p:grpSp>
        <p:nvGrpSpPr>
          <p:cNvPr id="44" name="Group 331">
            <a:extLst>
              <a:ext uri="{FF2B5EF4-FFF2-40B4-BE49-F238E27FC236}">
                <a16:creationId xmlns:a16="http://schemas.microsoft.com/office/drawing/2014/main" id="{F8313A11-4A79-4CE1-B770-C8DF92762B1F}"/>
              </a:ext>
            </a:extLst>
          </p:cNvPr>
          <p:cNvGrpSpPr>
            <a:grpSpLocks noChangeAspect="1"/>
          </p:cNvGrpSpPr>
          <p:nvPr/>
        </p:nvGrpSpPr>
        <p:grpSpPr bwMode="auto">
          <a:xfrm>
            <a:off x="599851" y="2166635"/>
            <a:ext cx="637114" cy="637114"/>
            <a:chOff x="3832" y="1197"/>
            <a:chExt cx="340" cy="340"/>
          </a:xfrm>
          <a:solidFill>
            <a:schemeClr val="accent4"/>
          </a:solidFill>
        </p:grpSpPr>
        <p:sp>
          <p:nvSpPr>
            <p:cNvPr id="45" name="Freeform 332">
              <a:extLst>
                <a:ext uri="{FF2B5EF4-FFF2-40B4-BE49-F238E27FC236}">
                  <a16:creationId xmlns:a16="http://schemas.microsoft.com/office/drawing/2014/main" id="{88AF5678-7AE4-43A1-AF12-99C58F6DA71F}"/>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46" name="Freeform 333">
              <a:extLst>
                <a:ext uri="{FF2B5EF4-FFF2-40B4-BE49-F238E27FC236}">
                  <a16:creationId xmlns:a16="http://schemas.microsoft.com/office/drawing/2014/main" id="{F4B66472-125B-42F0-96BB-8BCAE1FB31D0}"/>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F1313"/>
                </a:solidFill>
                <a:effectLst/>
                <a:uLnTx/>
                <a:uFillTx/>
                <a:latin typeface="Segoe UI Semilight"/>
                <a:ea typeface="+mn-ea"/>
                <a:cs typeface="+mn-cs"/>
              </a:endParaRPr>
            </a:p>
          </p:txBody>
        </p:sp>
      </p:grpSp>
      <p:sp>
        <p:nvSpPr>
          <p:cNvPr id="48" name="Freeform 241">
            <a:extLst>
              <a:ext uri="{FF2B5EF4-FFF2-40B4-BE49-F238E27FC236}">
                <a16:creationId xmlns:a16="http://schemas.microsoft.com/office/drawing/2014/main" id="{D9A892E6-21FB-4CC1-B9EB-24F673875818}"/>
              </a:ext>
            </a:extLst>
          </p:cNvPr>
          <p:cNvSpPr>
            <a:spLocks noChangeAspect="1" noEditPoints="1"/>
          </p:cNvSpPr>
          <p:nvPr/>
        </p:nvSpPr>
        <p:spPr bwMode="auto">
          <a:xfrm>
            <a:off x="613612" y="5580356"/>
            <a:ext cx="628866" cy="630715"/>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49" name="TextBox 48">
            <a:extLst>
              <a:ext uri="{FF2B5EF4-FFF2-40B4-BE49-F238E27FC236}">
                <a16:creationId xmlns:a16="http://schemas.microsoft.com/office/drawing/2014/main" id="{399E47A3-D40E-48CC-AB1C-63758CD25EE2}"/>
              </a:ext>
            </a:extLst>
          </p:cNvPr>
          <p:cNvSpPr txBox="1"/>
          <p:nvPr/>
        </p:nvSpPr>
        <p:spPr>
          <a:xfrm>
            <a:off x="1316885" y="1358237"/>
            <a:ext cx="10777524" cy="498599"/>
          </a:xfrm>
          <a:prstGeom prst="rect">
            <a:avLst/>
          </a:prstGeom>
          <a:noFill/>
        </p:spPr>
        <p:txBody>
          <a:bodyPr wrap="square" lIns="91440" tIns="45720" rIns="91440" bIns="4572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Staff/Employee Security Awareness Training – </a:t>
            </a: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the most cost effective and the first line of defense</a:t>
            </a:r>
            <a:endParaRPr kumimoji="0" lang="en-CA" sz="1800" b="1"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50" name="TextBox 49">
            <a:extLst>
              <a:ext uri="{FF2B5EF4-FFF2-40B4-BE49-F238E27FC236}">
                <a16:creationId xmlns:a16="http://schemas.microsoft.com/office/drawing/2014/main" id="{1806FAC9-D2BC-4F6B-849B-E7B3F653DF1D}"/>
              </a:ext>
            </a:extLst>
          </p:cNvPr>
          <p:cNvSpPr txBox="1"/>
          <p:nvPr/>
        </p:nvSpPr>
        <p:spPr>
          <a:xfrm>
            <a:off x="1342902" y="2247207"/>
            <a:ext cx="10777524" cy="498599"/>
          </a:xfrm>
          <a:prstGeom prst="rect">
            <a:avLst/>
          </a:prstGeom>
          <a:noFill/>
        </p:spPr>
        <p:txBody>
          <a:bodyPr wrap="square" lIns="91440" tIns="45720" rIns="91440" bIns="4572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Backups</a:t>
            </a: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 – Focus on critical data, test backups regularly, and have </a:t>
            </a:r>
            <a:r>
              <a:rPr kumimoji="0" lang="en-CA" sz="1800" b="1" i="0" u="none" strike="noStrike" kern="1200" cap="none" spc="0" normalizeH="0" baseline="0" noProof="0" dirty="0">
                <a:ln>
                  <a:noFill/>
                </a:ln>
                <a:solidFill>
                  <a:srgbClr val="FF0000"/>
                </a:solidFill>
                <a:effectLst/>
                <a:uLnTx/>
                <a:uFillTx/>
                <a:latin typeface="Segoe UI Semilight"/>
                <a:ea typeface="+mn-ea"/>
                <a:cs typeface="+mn-cs"/>
              </a:rPr>
              <a:t>offline </a:t>
            </a: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copies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51" name="TextBox 50">
            <a:extLst>
              <a:ext uri="{FF2B5EF4-FFF2-40B4-BE49-F238E27FC236}">
                <a16:creationId xmlns:a16="http://schemas.microsoft.com/office/drawing/2014/main" id="{2D7B4B9C-BC07-48E4-A72F-E9E32BB6C5D7}"/>
              </a:ext>
            </a:extLst>
          </p:cNvPr>
          <p:cNvSpPr txBox="1"/>
          <p:nvPr/>
        </p:nvSpPr>
        <p:spPr>
          <a:xfrm>
            <a:off x="1366107" y="3101142"/>
            <a:ext cx="10777524" cy="498599"/>
          </a:xfrm>
          <a:prstGeom prst="rect">
            <a:avLst/>
          </a:prstGeom>
          <a:noFill/>
        </p:spPr>
        <p:txBody>
          <a:bodyPr wrap="square" lIns="91440" tIns="45720" rIns="91440" bIns="4572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Multi-Factor Authentication</a:t>
            </a: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 – Fundamental, table stakes – annoying but critical</a:t>
            </a: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52" name="TextBox 51">
            <a:extLst>
              <a:ext uri="{FF2B5EF4-FFF2-40B4-BE49-F238E27FC236}">
                <a16:creationId xmlns:a16="http://schemas.microsoft.com/office/drawing/2014/main" id="{F342703F-800C-4C88-92A5-A536A1280F62}"/>
              </a:ext>
            </a:extLst>
          </p:cNvPr>
          <p:cNvSpPr txBox="1"/>
          <p:nvPr/>
        </p:nvSpPr>
        <p:spPr>
          <a:xfrm>
            <a:off x="1342902" y="3975391"/>
            <a:ext cx="10777524" cy="498599"/>
          </a:xfrm>
          <a:prstGeom prst="rect">
            <a:avLst/>
          </a:prstGeom>
          <a:noFill/>
        </p:spPr>
        <p:txBody>
          <a:bodyPr wrap="square" lIns="91440" tIns="45720" rIns="91440" bIns="4572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Logs and Monitoring </a:t>
            </a: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 Implement systems to detect incidents before they become breaches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53" name="TextBox 52">
            <a:extLst>
              <a:ext uri="{FF2B5EF4-FFF2-40B4-BE49-F238E27FC236}">
                <a16:creationId xmlns:a16="http://schemas.microsoft.com/office/drawing/2014/main" id="{3AA4B53D-1C6C-474D-BB18-3F7E3E48F75C}"/>
              </a:ext>
            </a:extLst>
          </p:cNvPr>
          <p:cNvSpPr txBox="1"/>
          <p:nvPr/>
        </p:nvSpPr>
        <p:spPr>
          <a:xfrm>
            <a:off x="1366107" y="4761075"/>
            <a:ext cx="9767516" cy="498599"/>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1600" b="1" i="0" u="none" strike="noStrike" kern="1200" cap="none" spc="0" normalizeH="0" baseline="0" noProof="0" dirty="0">
                <a:ln>
                  <a:noFill/>
                </a:ln>
                <a:solidFill>
                  <a:srgbClr val="0F1313"/>
                </a:solidFill>
                <a:effectLst/>
                <a:uLnTx/>
                <a:uFillTx/>
                <a:latin typeface="Segoe UI Semilight"/>
                <a:ea typeface="+mn-ea"/>
                <a:cs typeface="+mn-cs"/>
              </a:rPr>
              <a:t>Incident Preparedness </a:t>
            </a:r>
            <a:r>
              <a:rPr kumimoji="0" lang="en-CA" sz="1600" b="0" i="0" u="none" strike="noStrike" kern="1200" cap="none" spc="0" normalizeH="0" baseline="0" noProof="0" dirty="0">
                <a:ln>
                  <a:noFill/>
                </a:ln>
                <a:solidFill>
                  <a:srgbClr val="0F1313"/>
                </a:solidFill>
                <a:effectLst/>
                <a:uLnTx/>
                <a:uFillTx/>
                <a:latin typeface="Segoe UI Semilight"/>
                <a:ea typeface="+mn-ea"/>
                <a:cs typeface="+mn-cs"/>
              </a:rPr>
              <a:t>– Develop an incident response plan (including decision trees for ransomware) and prepare your business by practicing incident scenarios – it’s not just IT but board members and executives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54" name="TextBox 53">
            <a:extLst>
              <a:ext uri="{FF2B5EF4-FFF2-40B4-BE49-F238E27FC236}">
                <a16:creationId xmlns:a16="http://schemas.microsoft.com/office/drawing/2014/main" id="{7E4721ED-165E-46EF-90E4-736AC5A8F158}"/>
              </a:ext>
            </a:extLst>
          </p:cNvPr>
          <p:cNvSpPr txBox="1"/>
          <p:nvPr/>
        </p:nvSpPr>
        <p:spPr>
          <a:xfrm>
            <a:off x="1366107" y="5672165"/>
            <a:ext cx="10777524" cy="498599"/>
          </a:xfrm>
          <a:prstGeom prst="rect">
            <a:avLst/>
          </a:prstGeom>
          <a:noFill/>
        </p:spPr>
        <p:txBody>
          <a:bodyPr wrap="square" lIns="91440" tIns="45720" rIns="91440" bIns="4572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Offline Information </a:t>
            </a: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 Critical plans, contacts, inventory lists kept </a:t>
            </a:r>
            <a:r>
              <a:rPr kumimoji="0" lang="en-CA" sz="1800" b="1" i="0" u="none" strike="noStrike" kern="1200" cap="none" spc="0" normalizeH="0" baseline="0" noProof="0" dirty="0">
                <a:ln>
                  <a:noFill/>
                </a:ln>
                <a:solidFill>
                  <a:srgbClr val="FF0000"/>
                </a:solidFill>
                <a:effectLst/>
                <a:uLnTx/>
                <a:uFillTx/>
                <a:latin typeface="Segoe UI Semibold"/>
                <a:ea typeface="+mn-ea"/>
                <a:cs typeface="+mn-cs"/>
              </a:rPr>
              <a:t>offline</a:t>
            </a:r>
            <a:r>
              <a:rPr kumimoji="0" lang="en-CA" sz="1800" b="0" i="0" u="none" strike="noStrike" kern="1200" cap="none" spc="0" normalizeH="0" baseline="0" noProof="0" dirty="0">
                <a:ln>
                  <a:noFill/>
                </a:ln>
                <a:solidFill>
                  <a:srgbClr val="0F1313"/>
                </a:solidFill>
                <a:effectLst/>
                <a:uLnTx/>
                <a:uFillTx/>
                <a:latin typeface="Segoe UI Semilight"/>
                <a:ea typeface="+mn-ea"/>
                <a:cs typeface="+mn-cs"/>
              </a:rPr>
              <a:t> and updated regularly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4000" b="0" i="0" u="none" strike="noStrike" kern="1200" cap="none" spc="0" normalizeH="0" baseline="0" noProof="0" dirty="0">
              <a:ln>
                <a:noFill/>
              </a:ln>
              <a:solidFill>
                <a:srgbClr val="0F1313"/>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spTree>
    <p:extLst>
      <p:ext uri="{BB962C8B-B14F-4D97-AF65-F5344CB8AC3E}">
        <p14:creationId xmlns:p14="http://schemas.microsoft.com/office/powerpoint/2010/main" val="42877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F1C21-D688-4059-9BAD-B939065F4ED3}"/>
              </a:ext>
            </a:extLst>
          </p:cNvPr>
          <p:cNvSpPr>
            <a:spLocks noGrp="1"/>
          </p:cNvSpPr>
          <p:nvPr>
            <p:ph type="title"/>
          </p:nvPr>
        </p:nvSpPr>
        <p:spPr>
          <a:xfrm>
            <a:off x="507087" y="559140"/>
            <a:ext cx="10913050" cy="553998"/>
          </a:xfrm>
        </p:spPr>
        <p:txBody>
          <a:bodyPr vert="horz" wrap="square" lIns="0" tIns="0" rIns="0" bIns="0" rtlCol="0" anchor="t" anchorCtr="0">
            <a:normAutofit/>
          </a:bodyPr>
          <a:lstStyle/>
          <a:p>
            <a:r>
              <a:rPr lang="en-US" sz="3600" b="0" kern="1200" dirty="0">
                <a:latin typeface="+mj-lt"/>
                <a:ea typeface="Segoe UI Semibold" panose="020B0702040204020203" pitchFamily="34" charset="0"/>
                <a:cs typeface="Segoe UI Semibold" panose="020B0702040204020203" pitchFamily="34" charset="0"/>
              </a:rPr>
              <a:t>Stress is real…no need to be a hero…</a:t>
            </a:r>
          </a:p>
        </p:txBody>
      </p:sp>
      <p:sp>
        <p:nvSpPr>
          <p:cNvPr id="2" name="Rectangle: Diagonal Corners Snipped 1">
            <a:extLst>
              <a:ext uri="{FF2B5EF4-FFF2-40B4-BE49-F238E27FC236}">
                <a16:creationId xmlns:a16="http://schemas.microsoft.com/office/drawing/2014/main" id="{F3B42E71-4BCA-4AAB-BC1D-ACE0B3B9C84F}"/>
              </a:ext>
            </a:extLst>
          </p:cNvPr>
          <p:cNvSpPr/>
          <p:nvPr/>
        </p:nvSpPr>
        <p:spPr>
          <a:xfrm>
            <a:off x="507088" y="1448555"/>
            <a:ext cx="10646782" cy="1394233"/>
          </a:xfrm>
          <a:prstGeom prst="snip2DiagRect">
            <a:avLst/>
          </a:prstGeom>
          <a:solidFill>
            <a:schemeClr val="tx1">
              <a:lumMod val="10000"/>
              <a:lumOff val="90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6" name="Rectangle: Diagonal Corners Snipped 5">
            <a:extLst>
              <a:ext uri="{FF2B5EF4-FFF2-40B4-BE49-F238E27FC236}">
                <a16:creationId xmlns:a16="http://schemas.microsoft.com/office/drawing/2014/main" id="{1F3CFB19-A261-4022-ADB4-3AE15FB6EE6D}"/>
              </a:ext>
            </a:extLst>
          </p:cNvPr>
          <p:cNvSpPr/>
          <p:nvPr/>
        </p:nvSpPr>
        <p:spPr>
          <a:xfrm>
            <a:off x="507086" y="4490519"/>
            <a:ext cx="10646782" cy="1394233"/>
          </a:xfrm>
          <a:prstGeom prst="snip2DiagRect">
            <a:avLst/>
          </a:prstGeom>
          <a:solidFill>
            <a:schemeClr val="tx1">
              <a:lumMod val="10000"/>
              <a:lumOff val="90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4" name="Rectangle: Diagonal Corners Rounded 3">
            <a:extLst>
              <a:ext uri="{FF2B5EF4-FFF2-40B4-BE49-F238E27FC236}">
                <a16:creationId xmlns:a16="http://schemas.microsoft.com/office/drawing/2014/main" id="{4CBB1D5B-7028-4905-8D0B-0E3CC0A44120}"/>
              </a:ext>
            </a:extLst>
          </p:cNvPr>
          <p:cNvSpPr/>
          <p:nvPr/>
        </p:nvSpPr>
        <p:spPr>
          <a:xfrm>
            <a:off x="507087" y="3010277"/>
            <a:ext cx="10646781" cy="1312753"/>
          </a:xfrm>
          <a:prstGeom prst="round2DiagRect">
            <a:avLst/>
          </a:prstGeom>
          <a:solidFill>
            <a:schemeClr val="tx1">
              <a:lumMod val="10000"/>
              <a:lumOff val="90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pic>
        <p:nvPicPr>
          <p:cNvPr id="8" name="Picture 7" descr="Shape&#10;&#10;Description automatically generated with low confidence">
            <a:extLst>
              <a:ext uri="{FF2B5EF4-FFF2-40B4-BE49-F238E27FC236}">
                <a16:creationId xmlns:a16="http://schemas.microsoft.com/office/drawing/2014/main" id="{554A8F78-2BE6-414B-AF0D-EA8B78583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53" y="1280626"/>
            <a:ext cx="1661750" cy="1661750"/>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097A1C67-30D2-47D3-A128-412E8972A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5630" y="1822504"/>
            <a:ext cx="2564617" cy="3212817"/>
          </a:xfrm>
          <a:prstGeom prst="rect">
            <a:avLst/>
          </a:prstGeom>
        </p:spPr>
      </p:pic>
      <p:sp>
        <p:nvSpPr>
          <p:cNvPr id="15" name="Lightning Bolt 14">
            <a:extLst>
              <a:ext uri="{FF2B5EF4-FFF2-40B4-BE49-F238E27FC236}">
                <a16:creationId xmlns:a16="http://schemas.microsoft.com/office/drawing/2014/main" id="{E583BEF3-E96E-42EA-A0C3-B5F0CF7B30BE}"/>
              </a:ext>
            </a:extLst>
          </p:cNvPr>
          <p:cNvSpPr/>
          <p:nvPr/>
        </p:nvSpPr>
        <p:spPr>
          <a:xfrm rot="755410">
            <a:off x="513901" y="4456653"/>
            <a:ext cx="1383623" cy="1428584"/>
          </a:xfrm>
          <a:prstGeom prst="lightningBolt">
            <a:avLst/>
          </a:prstGeom>
          <a:solidFill>
            <a:schemeClr val="tx1"/>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sp>
        <p:nvSpPr>
          <p:cNvPr id="18" name="TextBox 17">
            <a:extLst>
              <a:ext uri="{FF2B5EF4-FFF2-40B4-BE49-F238E27FC236}">
                <a16:creationId xmlns:a16="http://schemas.microsoft.com/office/drawing/2014/main" id="{0204DA61-31B1-4D63-8779-EC227CC3AC6E}"/>
              </a:ext>
            </a:extLst>
          </p:cNvPr>
          <p:cNvSpPr txBox="1"/>
          <p:nvPr/>
        </p:nvSpPr>
        <p:spPr>
          <a:xfrm>
            <a:off x="2043503" y="1822503"/>
            <a:ext cx="7749768"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Avoid hero mentality, as the incident continues, poor decisions and mistakes increase by key resources – enforce shifts and mandatory rest</a:t>
            </a:r>
            <a:endParaRPr kumimoji="0" lang="en-CA" sz="3200" b="1"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22" name="TextBox 21">
            <a:extLst>
              <a:ext uri="{FF2B5EF4-FFF2-40B4-BE49-F238E27FC236}">
                <a16:creationId xmlns:a16="http://schemas.microsoft.com/office/drawing/2014/main" id="{6F29249C-5530-4C94-AD73-593ECF7164DC}"/>
              </a:ext>
            </a:extLst>
          </p:cNvPr>
          <p:cNvSpPr txBox="1"/>
          <p:nvPr/>
        </p:nvSpPr>
        <p:spPr>
          <a:xfrm>
            <a:off x="932603" y="3508743"/>
            <a:ext cx="840152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Remember to take care of the root cause, don’t ignore the elephant in the room </a:t>
            </a:r>
          </a:p>
        </p:txBody>
      </p:sp>
      <p:sp>
        <p:nvSpPr>
          <p:cNvPr id="23" name="TextBox 22">
            <a:extLst>
              <a:ext uri="{FF2B5EF4-FFF2-40B4-BE49-F238E27FC236}">
                <a16:creationId xmlns:a16="http://schemas.microsoft.com/office/drawing/2014/main" id="{EF189F45-BA56-4B55-8C4C-6E46A91A358B}"/>
              </a:ext>
            </a:extLst>
          </p:cNvPr>
          <p:cNvSpPr txBox="1"/>
          <p:nvPr/>
        </p:nvSpPr>
        <p:spPr>
          <a:xfrm>
            <a:off x="2043503" y="4856295"/>
            <a:ext cx="7749768"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F1313"/>
                </a:solidFill>
                <a:effectLst/>
                <a:uLnTx/>
                <a:uFillTx/>
                <a:latin typeface="Segoe UI Semilight"/>
                <a:ea typeface="+mn-ea"/>
                <a:cs typeface="+mn-cs"/>
              </a:rPr>
              <a:t>A growing concern is the mental stress for all involved, do not forget about your employees while dealing with clients and the public</a:t>
            </a:r>
          </a:p>
        </p:txBody>
      </p:sp>
    </p:spTree>
    <p:extLst>
      <p:ext uri="{BB962C8B-B14F-4D97-AF65-F5344CB8AC3E}">
        <p14:creationId xmlns:p14="http://schemas.microsoft.com/office/powerpoint/2010/main" val="55620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F1C21-D688-4059-9BAD-B939065F4ED3}"/>
              </a:ext>
            </a:extLst>
          </p:cNvPr>
          <p:cNvSpPr>
            <a:spLocks noGrp="1"/>
          </p:cNvSpPr>
          <p:nvPr>
            <p:ph type="title"/>
          </p:nvPr>
        </p:nvSpPr>
        <p:spPr>
          <a:xfrm>
            <a:off x="507087" y="559140"/>
            <a:ext cx="10913050" cy="553998"/>
          </a:xfrm>
        </p:spPr>
        <p:txBody>
          <a:bodyPr vert="horz" wrap="square" lIns="0" tIns="0" rIns="0" bIns="0" rtlCol="0" anchor="t" anchorCtr="0">
            <a:normAutofit/>
          </a:bodyPr>
          <a:lstStyle/>
          <a:p>
            <a:r>
              <a:rPr lang="en-US" sz="3600" b="0" kern="1200" dirty="0">
                <a:latin typeface="+mj-lt"/>
                <a:ea typeface="Segoe UI Semibold" panose="020B0702040204020203" pitchFamily="34" charset="0"/>
                <a:cs typeface="Segoe UI Semibold" panose="020B0702040204020203" pitchFamily="34" charset="0"/>
              </a:rPr>
              <a:t>You are not in this alone…</a:t>
            </a:r>
          </a:p>
        </p:txBody>
      </p:sp>
      <p:sp>
        <p:nvSpPr>
          <p:cNvPr id="8" name="TextBox 7">
            <a:extLst>
              <a:ext uri="{FF2B5EF4-FFF2-40B4-BE49-F238E27FC236}">
                <a16:creationId xmlns:a16="http://schemas.microsoft.com/office/drawing/2014/main" id="{45FC730B-90CB-4DDA-BE3D-4115323D9115}"/>
              </a:ext>
            </a:extLst>
          </p:cNvPr>
          <p:cNvSpPr txBox="1"/>
          <p:nvPr/>
        </p:nvSpPr>
        <p:spPr>
          <a:xfrm>
            <a:off x="1978303" y="1806920"/>
            <a:ext cx="774976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0F1313"/>
                </a:solidFill>
                <a:effectLst/>
                <a:uLnTx/>
                <a:uFillTx/>
                <a:latin typeface="Segoe UI Semilight"/>
                <a:ea typeface="+mn-ea"/>
                <a:cs typeface="+mn-cs"/>
              </a:rPr>
              <a:t>Do not hesitate to bring in the experts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F1313"/>
                </a:solidFill>
                <a:effectLst/>
                <a:uLnTx/>
                <a:uFillTx/>
                <a:latin typeface="Segoe UI Semilight"/>
                <a:ea typeface="+mn-ea"/>
                <a:cs typeface="+mn-cs"/>
              </a:rPr>
              <a:t> </a:t>
            </a:r>
            <a:endParaRPr kumimoji="0" lang="en-CA" sz="3600" b="1"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9" name="TextBox 8">
            <a:extLst>
              <a:ext uri="{FF2B5EF4-FFF2-40B4-BE49-F238E27FC236}">
                <a16:creationId xmlns:a16="http://schemas.microsoft.com/office/drawing/2014/main" id="{63B30257-6CAB-4795-A37F-630E6C0A6ECD}"/>
              </a:ext>
            </a:extLst>
          </p:cNvPr>
          <p:cNvSpPr txBox="1"/>
          <p:nvPr/>
        </p:nvSpPr>
        <p:spPr>
          <a:xfrm>
            <a:off x="1962401" y="3309341"/>
            <a:ext cx="896513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0F1313"/>
                </a:solidFill>
                <a:effectLst/>
                <a:uLnTx/>
                <a:uFillTx/>
                <a:latin typeface="Segoe UI Semilight"/>
                <a:ea typeface="+mn-ea"/>
                <a:cs typeface="+mn-cs"/>
              </a:rPr>
              <a:t>During an incident, your competitors will become your friend and your saviour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F1313"/>
                </a:solidFill>
                <a:effectLst/>
                <a:uLnTx/>
                <a:uFillTx/>
                <a:latin typeface="Segoe UI Semilight"/>
                <a:ea typeface="+mn-ea"/>
                <a:cs typeface="+mn-cs"/>
              </a:rPr>
              <a:t> </a:t>
            </a:r>
            <a:endParaRPr kumimoji="0" lang="en-CA" sz="3600" b="1"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10" name="TextBox 9">
            <a:extLst>
              <a:ext uri="{FF2B5EF4-FFF2-40B4-BE49-F238E27FC236}">
                <a16:creationId xmlns:a16="http://schemas.microsoft.com/office/drawing/2014/main" id="{7EA5AF4C-2463-4EAC-AEBF-B6481A8DD7AE}"/>
              </a:ext>
            </a:extLst>
          </p:cNvPr>
          <p:cNvSpPr txBox="1"/>
          <p:nvPr/>
        </p:nvSpPr>
        <p:spPr>
          <a:xfrm>
            <a:off x="1978303" y="4811762"/>
            <a:ext cx="896513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0F1313"/>
                </a:solidFill>
                <a:effectLst/>
                <a:uLnTx/>
                <a:uFillTx/>
                <a:latin typeface="Segoe UI Semilight"/>
                <a:ea typeface="+mn-ea"/>
                <a:cs typeface="+mn-cs"/>
              </a:rPr>
              <a:t>Privacy commissioners are there to assist via your counsel, they want to know how many records, and likelihood of actions against affected parties</a:t>
            </a:r>
            <a:endParaRPr kumimoji="0" lang="en-CA" sz="3600" b="1" i="0" u="none" strike="noStrike" kern="1200" cap="none" spc="0" normalizeH="0" baseline="0" noProof="0" dirty="0">
              <a:ln>
                <a:noFill/>
              </a:ln>
              <a:solidFill>
                <a:srgbClr val="0F1313"/>
              </a:solidFill>
              <a:effectLst/>
              <a:uLnTx/>
              <a:uFillTx/>
              <a:latin typeface="Segoe UI Semilight"/>
              <a:ea typeface="+mn-ea"/>
              <a:cs typeface="+mn-cs"/>
            </a:endParaRPr>
          </a:p>
        </p:txBody>
      </p:sp>
      <p:grpSp>
        <p:nvGrpSpPr>
          <p:cNvPr id="11" name="Group 10">
            <a:extLst>
              <a:ext uri="{FF2B5EF4-FFF2-40B4-BE49-F238E27FC236}">
                <a16:creationId xmlns:a16="http://schemas.microsoft.com/office/drawing/2014/main" id="{FCC5445E-3E21-4977-907D-3A5B990B2F30}"/>
              </a:ext>
            </a:extLst>
          </p:cNvPr>
          <p:cNvGrpSpPr/>
          <p:nvPr/>
        </p:nvGrpSpPr>
        <p:grpSpPr>
          <a:xfrm>
            <a:off x="512237" y="4555413"/>
            <a:ext cx="1260000" cy="1166224"/>
            <a:chOff x="638564" y="4815840"/>
            <a:chExt cx="1260000" cy="1166224"/>
          </a:xfrm>
        </p:grpSpPr>
        <p:sp>
          <p:nvSpPr>
            <p:cNvPr id="12" name="Pentagon 44">
              <a:extLst>
                <a:ext uri="{FF2B5EF4-FFF2-40B4-BE49-F238E27FC236}">
                  <a16:creationId xmlns:a16="http://schemas.microsoft.com/office/drawing/2014/main" id="{4896252A-B9BD-40C2-ABAF-AA04B96FA640}"/>
                </a:ext>
              </a:extLst>
            </p:cNvPr>
            <p:cNvSpPr/>
            <p:nvPr/>
          </p:nvSpPr>
          <p:spPr>
            <a:xfrm>
              <a:off x="638564" y="4815840"/>
              <a:ext cx="1260000" cy="1166224"/>
            </a:xfrm>
            <a:prstGeom prst="homePlate">
              <a:avLst>
                <a:gd name="adj" fmla="val 392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1313"/>
                </a:solidFill>
                <a:effectLst/>
                <a:uLnTx/>
                <a:uFillTx/>
                <a:latin typeface="Segoe UI Semilight"/>
                <a:ea typeface="+mn-ea"/>
                <a:cs typeface="+mn-cs"/>
              </a:endParaRPr>
            </a:p>
          </p:txBody>
        </p:sp>
        <p:pic>
          <p:nvPicPr>
            <p:cNvPr id="14" name="Picture 27">
              <a:extLst>
                <a:ext uri="{FF2B5EF4-FFF2-40B4-BE49-F238E27FC236}">
                  <a16:creationId xmlns:a16="http://schemas.microsoft.com/office/drawing/2014/main" id="{DA1F7931-10EF-43D8-A966-3ABA289964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04373" y="5101772"/>
              <a:ext cx="693420" cy="594360"/>
            </a:xfrm>
            <a:prstGeom prst="rect">
              <a:avLst/>
            </a:prstGeom>
          </p:spPr>
        </p:pic>
      </p:grpSp>
      <p:sp>
        <p:nvSpPr>
          <p:cNvPr id="15" name="Pentagon 56">
            <a:extLst>
              <a:ext uri="{FF2B5EF4-FFF2-40B4-BE49-F238E27FC236}">
                <a16:creationId xmlns:a16="http://schemas.microsoft.com/office/drawing/2014/main" id="{276AA456-F406-4622-A319-992B87265796}"/>
              </a:ext>
            </a:extLst>
          </p:cNvPr>
          <p:cNvSpPr/>
          <p:nvPr/>
        </p:nvSpPr>
        <p:spPr>
          <a:xfrm>
            <a:off x="507087" y="3013000"/>
            <a:ext cx="1260000" cy="1166224"/>
          </a:xfrm>
          <a:prstGeom prst="homePlate">
            <a:avLst>
              <a:gd name="adj" fmla="val 392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1313"/>
              </a:solidFill>
              <a:effectLst/>
              <a:uLnTx/>
              <a:uFillTx/>
              <a:latin typeface="Segoe UI Semilight"/>
              <a:ea typeface="+mn-ea"/>
              <a:cs typeface="+mn-cs"/>
            </a:endParaRPr>
          </a:p>
        </p:txBody>
      </p:sp>
      <p:pic>
        <p:nvPicPr>
          <p:cNvPr id="16" name="Picture 28">
            <a:extLst>
              <a:ext uri="{FF2B5EF4-FFF2-40B4-BE49-F238E27FC236}">
                <a16:creationId xmlns:a16="http://schemas.microsoft.com/office/drawing/2014/main" id="{5790E190-C241-4E99-891D-0942D4181A7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18303" y="3298932"/>
            <a:ext cx="594360" cy="594360"/>
          </a:xfrm>
          <a:prstGeom prst="rect">
            <a:avLst/>
          </a:prstGeom>
        </p:spPr>
      </p:pic>
      <p:sp>
        <p:nvSpPr>
          <p:cNvPr id="18" name="Pentagon 48">
            <a:extLst>
              <a:ext uri="{FF2B5EF4-FFF2-40B4-BE49-F238E27FC236}">
                <a16:creationId xmlns:a16="http://schemas.microsoft.com/office/drawing/2014/main" id="{930CB5AD-AEF2-4B54-B435-15809EDCC938}"/>
              </a:ext>
            </a:extLst>
          </p:cNvPr>
          <p:cNvSpPr/>
          <p:nvPr/>
        </p:nvSpPr>
        <p:spPr>
          <a:xfrm>
            <a:off x="521151" y="1470587"/>
            <a:ext cx="1260000" cy="1166224"/>
          </a:xfrm>
          <a:prstGeom prst="homePlate">
            <a:avLst>
              <a:gd name="adj" fmla="val 392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1313"/>
              </a:solidFill>
              <a:effectLst/>
              <a:uLnTx/>
              <a:uFillTx/>
              <a:latin typeface="Segoe UI Semilight"/>
              <a:ea typeface="+mn-ea"/>
              <a:cs typeface="+mn-cs"/>
            </a:endParaRPr>
          </a:p>
        </p:txBody>
      </p:sp>
      <p:pic>
        <p:nvPicPr>
          <p:cNvPr id="19" name="Picture 4">
            <a:extLst>
              <a:ext uri="{FF2B5EF4-FFF2-40B4-BE49-F238E27FC236}">
                <a16:creationId xmlns:a16="http://schemas.microsoft.com/office/drawing/2014/main" id="{E3A3F122-6C2D-4BF4-B4C7-F8E59847EEE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18303" y="1733659"/>
            <a:ext cx="640080" cy="640080"/>
          </a:xfrm>
          <a:prstGeom prst="rect">
            <a:avLst/>
          </a:prstGeom>
        </p:spPr>
      </p:pic>
    </p:spTree>
    <p:extLst>
      <p:ext uri="{BB962C8B-B14F-4D97-AF65-F5344CB8AC3E}">
        <p14:creationId xmlns:p14="http://schemas.microsoft.com/office/powerpoint/2010/main" val="202135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47E4A92F-189F-4A31-A9E7-D988D50BFEC0}"/>
              </a:ext>
            </a:extLst>
          </p:cNvPr>
          <p:cNvSpPr txBox="1">
            <a:spLocks/>
          </p:cNvSpPr>
          <p:nvPr/>
        </p:nvSpPr>
        <p:spPr>
          <a:xfrm>
            <a:off x="645296" y="3652394"/>
            <a:ext cx="6329436" cy="1106246"/>
          </a:xfrm>
          <a:prstGeom prst="rect">
            <a:avLst/>
          </a:prstGeom>
        </p:spPr>
        <p:txBody>
          <a:bodyPr lIns="0" tIns="0" rIns="0" bIns="0"/>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sym typeface="MarkPro-Medium"/>
              </a:rPr>
              <a:t>Christopher Law</a:t>
            </a:r>
          </a:p>
          <a:p>
            <a:pPr marL="0" marR="0" lvl="0" indent="0" algn="l"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lang="en-US" sz="2400" dirty="0">
                <a:solidFill>
                  <a:srgbClr val="FFFFFF"/>
                </a:solidFill>
                <a:latin typeface="Segoe UI Light" panose="020B0502040204020203" pitchFamily="34" charset="0"/>
              </a:rPr>
              <a:t>chris.law@mnp.ca</a:t>
            </a:r>
            <a:endParaRPr kumimoji="0" lang="en-US" sz="1600" b="0" i="0" u="none" strike="noStrike" kern="120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sym typeface="MarkPro-Medium"/>
            </a:endParaRPr>
          </a:p>
        </p:txBody>
      </p:sp>
      <p:sp>
        <p:nvSpPr>
          <p:cNvPr id="3" name="Title 4">
            <a:extLst>
              <a:ext uri="{FF2B5EF4-FFF2-40B4-BE49-F238E27FC236}">
                <a16:creationId xmlns:a16="http://schemas.microsoft.com/office/drawing/2014/main" id="{DE8C234C-FC17-4A6E-B935-F28DB8B9DE4E}"/>
              </a:ext>
            </a:extLst>
          </p:cNvPr>
          <p:cNvSpPr txBox="1">
            <a:spLocks/>
          </p:cNvSpPr>
          <p:nvPr/>
        </p:nvSpPr>
        <p:spPr>
          <a:xfrm>
            <a:off x="645296" y="2678612"/>
            <a:ext cx="8154990" cy="553998"/>
          </a:xfrm>
          <a:prstGeom prst="rect">
            <a:avLst/>
          </a:prstGeom>
        </p:spPr>
        <p:txBody>
          <a:bodyPr lIns="0" tIns="0" rIns="0" bIns="0"/>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000" b="0" i="0" u="none" strike="noStrike" kern="1200" cap="none" spc="0" normalizeH="0" baseline="0" noProof="0" dirty="0">
                <a:ln>
                  <a:noFill/>
                </a:ln>
                <a:solidFill>
                  <a:srgbClr val="FFFFFF"/>
                </a:solidFill>
                <a:effectLst/>
                <a:uLnTx/>
                <a:uFillTx/>
                <a:latin typeface="Segoe UI Semibold"/>
                <a:cs typeface="Segoe UI Semibold" panose="020B0702040204020203" pitchFamily="34" charset="0"/>
              </a:rPr>
              <a:t>Thank you!</a:t>
            </a:r>
          </a:p>
        </p:txBody>
      </p:sp>
      <p:cxnSp>
        <p:nvCxnSpPr>
          <p:cNvPr id="4" name="Straight Connector 3">
            <a:extLst>
              <a:ext uri="{FF2B5EF4-FFF2-40B4-BE49-F238E27FC236}">
                <a16:creationId xmlns:a16="http://schemas.microsoft.com/office/drawing/2014/main" id="{603EF3CD-F88E-4383-AAC2-F1279FF9A859}"/>
              </a:ext>
            </a:extLst>
          </p:cNvPr>
          <p:cNvCxnSpPr>
            <a:cxnSpLocks/>
          </p:cNvCxnSpPr>
          <p:nvPr/>
        </p:nvCxnSpPr>
        <p:spPr>
          <a:xfrm>
            <a:off x="722298" y="3321002"/>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35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8FE54E87-75B8-45C7-BDB5-EC8A3C956FB0}"/>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2180506" y="1922201"/>
            <a:ext cx="6840306" cy="3528600"/>
          </a:xfrm>
          <a:prstGeom prst="rect">
            <a:avLst/>
          </a:prstGeom>
          <a:noFill/>
          <a:ln>
            <a:noFill/>
          </a:ln>
          <a:extLst>
            <a:ext uri="{53640926-AAD7-44D8-BBD7-CCE9431645EC}">
              <a14:shadowObscured xmlns:a14="http://schemas.microsoft.com/office/drawing/2010/main"/>
            </a:ext>
          </a:extLst>
        </p:spPr>
      </p:pic>
      <p:sp>
        <p:nvSpPr>
          <p:cNvPr id="9" name="Text Placeholder 8">
            <a:extLst>
              <a:ext uri="{FF2B5EF4-FFF2-40B4-BE49-F238E27FC236}">
                <a16:creationId xmlns:a16="http://schemas.microsoft.com/office/drawing/2014/main" id="{D3DFA61B-F3D2-4C26-9344-BACC9849078E}"/>
              </a:ext>
            </a:extLst>
          </p:cNvPr>
          <p:cNvSpPr>
            <a:spLocks noGrp="1"/>
          </p:cNvSpPr>
          <p:nvPr>
            <p:ph type="body" idx="1"/>
          </p:nvPr>
        </p:nvSpPr>
        <p:spPr>
          <a:xfrm>
            <a:off x="642951" y="788153"/>
            <a:ext cx="10915637" cy="436786"/>
          </a:xfrm>
        </p:spPr>
        <p:txBody>
          <a:bodyPr/>
          <a:lstStyle/>
          <a:p>
            <a:r>
              <a:rPr lang="en-CA"/>
              <a:t>Proudly Canadian with enterprise-class capabilities</a:t>
            </a:r>
          </a:p>
        </p:txBody>
      </p:sp>
      <p:sp>
        <p:nvSpPr>
          <p:cNvPr id="4" name="Title 3">
            <a:extLst>
              <a:ext uri="{FF2B5EF4-FFF2-40B4-BE49-F238E27FC236}">
                <a16:creationId xmlns:a16="http://schemas.microsoft.com/office/drawing/2014/main" id="{2DB6522F-50BA-4EDC-BD3A-C1443CF5E0BE}"/>
              </a:ext>
            </a:extLst>
          </p:cNvPr>
          <p:cNvSpPr>
            <a:spLocks noGrp="1"/>
          </p:cNvSpPr>
          <p:nvPr>
            <p:ph type="title"/>
          </p:nvPr>
        </p:nvSpPr>
        <p:spPr>
          <a:xfrm>
            <a:off x="642953" y="372081"/>
            <a:ext cx="10913050" cy="498598"/>
          </a:xfrm>
        </p:spPr>
        <p:txBody>
          <a:bodyPr/>
          <a:lstStyle/>
          <a:p>
            <a:r>
              <a:rPr lang="en-CA" sz="3600">
                <a:solidFill>
                  <a:srgbClr val="0E6A74"/>
                </a:solidFill>
              </a:rPr>
              <a:t>MNP</a:t>
            </a:r>
          </a:p>
        </p:txBody>
      </p:sp>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a:lstStyle/>
          <a:p>
            <a:fld id="{524D1A82-BAD5-4898-8C77-C821410AB1EA}" type="slidenum">
              <a:rPr lang="en-CA" smtClean="0"/>
              <a:pPr/>
              <a:t>17</a:t>
            </a:fld>
            <a:endParaRPr lang="en-CA"/>
          </a:p>
        </p:txBody>
      </p:sp>
      <p:grpSp>
        <p:nvGrpSpPr>
          <p:cNvPr id="5" name="Group 4">
            <a:extLst>
              <a:ext uri="{FF2B5EF4-FFF2-40B4-BE49-F238E27FC236}">
                <a16:creationId xmlns:a16="http://schemas.microsoft.com/office/drawing/2014/main" id="{3DA28914-6314-40CF-9123-CEB53C06AFAA}"/>
              </a:ext>
            </a:extLst>
          </p:cNvPr>
          <p:cNvGrpSpPr/>
          <p:nvPr/>
        </p:nvGrpSpPr>
        <p:grpSpPr>
          <a:xfrm>
            <a:off x="787726" y="4888104"/>
            <a:ext cx="8233086" cy="1485862"/>
            <a:chOff x="787726" y="4888104"/>
            <a:chExt cx="8233086" cy="1485862"/>
          </a:xfrm>
        </p:grpSpPr>
        <p:sp>
          <p:nvSpPr>
            <p:cNvPr id="3" name="Oval 2">
              <a:extLst>
                <a:ext uri="{FF2B5EF4-FFF2-40B4-BE49-F238E27FC236}">
                  <a16:creationId xmlns:a16="http://schemas.microsoft.com/office/drawing/2014/main" id="{AFAE47F5-77AA-4052-BAC9-00A6DB5FB9B8}"/>
                </a:ext>
              </a:extLst>
            </p:cNvPr>
            <p:cNvSpPr/>
            <p:nvPr/>
          </p:nvSpPr>
          <p:spPr>
            <a:xfrm>
              <a:off x="787726" y="4906821"/>
              <a:ext cx="1467145" cy="1467145"/>
            </a:xfrm>
            <a:prstGeom prst="ellipse">
              <a:avLst/>
            </a:prstGeom>
            <a:solidFill>
              <a:schemeClr val="accent1"/>
            </a:solidFill>
            <a:ln>
              <a:no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23" name="Oval 22">
              <a:extLst>
                <a:ext uri="{FF2B5EF4-FFF2-40B4-BE49-F238E27FC236}">
                  <a16:creationId xmlns:a16="http://schemas.microsoft.com/office/drawing/2014/main" id="{38BABB12-B95D-4135-96B5-94D782AB60EC}"/>
                </a:ext>
              </a:extLst>
            </p:cNvPr>
            <p:cNvSpPr/>
            <p:nvPr/>
          </p:nvSpPr>
          <p:spPr>
            <a:xfrm>
              <a:off x="3046967" y="4895643"/>
              <a:ext cx="1467145" cy="1467145"/>
            </a:xfrm>
            <a:prstGeom prst="ellipse">
              <a:avLst/>
            </a:prstGeom>
            <a:solidFill>
              <a:schemeClr val="accent4"/>
            </a:solidFill>
            <a:ln>
              <a:no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24" name="Oval 23">
              <a:extLst>
                <a:ext uri="{FF2B5EF4-FFF2-40B4-BE49-F238E27FC236}">
                  <a16:creationId xmlns:a16="http://schemas.microsoft.com/office/drawing/2014/main" id="{AA3ADE64-C0E0-4458-8810-3EA02D1EFDA5}"/>
                </a:ext>
              </a:extLst>
            </p:cNvPr>
            <p:cNvSpPr/>
            <p:nvPr/>
          </p:nvSpPr>
          <p:spPr>
            <a:xfrm>
              <a:off x="5295106" y="4895644"/>
              <a:ext cx="1467145" cy="1467145"/>
            </a:xfrm>
            <a:prstGeom prst="ellipse">
              <a:avLst/>
            </a:prstGeom>
            <a:solidFill>
              <a:schemeClr val="accent5"/>
            </a:solidFill>
            <a:ln>
              <a:no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25" name="Oval 24">
              <a:extLst>
                <a:ext uri="{FF2B5EF4-FFF2-40B4-BE49-F238E27FC236}">
                  <a16:creationId xmlns:a16="http://schemas.microsoft.com/office/drawing/2014/main" id="{EF182D6A-989A-4349-BBE2-66D30CDA5AAC}"/>
                </a:ext>
              </a:extLst>
            </p:cNvPr>
            <p:cNvSpPr/>
            <p:nvPr/>
          </p:nvSpPr>
          <p:spPr>
            <a:xfrm>
              <a:off x="7553667" y="4888104"/>
              <a:ext cx="1467145" cy="1467145"/>
            </a:xfrm>
            <a:prstGeom prst="ellipse">
              <a:avLst/>
            </a:prstGeom>
            <a:solidFill>
              <a:schemeClr val="accent2"/>
            </a:solidFill>
            <a:ln>
              <a:no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91" name="Oval 90">
              <a:extLst>
                <a:ext uri="{FF2B5EF4-FFF2-40B4-BE49-F238E27FC236}">
                  <a16:creationId xmlns:a16="http://schemas.microsoft.com/office/drawing/2014/main" id="{26FF8172-F01E-4F36-BAA4-1CA305945908}"/>
                </a:ext>
              </a:extLst>
            </p:cNvPr>
            <p:cNvSpPr/>
            <p:nvPr/>
          </p:nvSpPr>
          <p:spPr>
            <a:xfrm>
              <a:off x="5412153" y="5012696"/>
              <a:ext cx="1233049" cy="12330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a:solidFill>
                    <a:schemeClr val="tx1"/>
                  </a:solidFill>
                </a:rPr>
                <a:t>960+</a:t>
              </a:r>
            </a:p>
            <a:p>
              <a:pPr algn="ctr"/>
              <a:r>
                <a:rPr lang="en-US" sz="1050">
                  <a:solidFill>
                    <a:schemeClr val="tx1"/>
                  </a:solidFill>
                </a:rPr>
                <a:t>Partners</a:t>
              </a:r>
            </a:p>
          </p:txBody>
        </p:sp>
        <p:sp>
          <p:nvSpPr>
            <p:cNvPr id="95" name="Oval 94">
              <a:extLst>
                <a:ext uri="{FF2B5EF4-FFF2-40B4-BE49-F238E27FC236}">
                  <a16:creationId xmlns:a16="http://schemas.microsoft.com/office/drawing/2014/main" id="{2D6EB592-B020-47FC-B6B9-8EC087A838CC}"/>
                </a:ext>
              </a:extLst>
            </p:cNvPr>
            <p:cNvSpPr/>
            <p:nvPr/>
          </p:nvSpPr>
          <p:spPr>
            <a:xfrm>
              <a:off x="915876" y="5012696"/>
              <a:ext cx="1233049" cy="12330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a:solidFill>
                    <a:schemeClr val="tx1"/>
                  </a:solidFill>
                </a:rPr>
                <a:t>5,700+</a:t>
              </a:r>
            </a:p>
            <a:p>
              <a:pPr algn="ctr"/>
              <a:r>
                <a:rPr lang="en-US" sz="1050">
                  <a:solidFill>
                    <a:schemeClr val="tx1"/>
                  </a:solidFill>
                </a:rPr>
                <a:t>Total Team </a:t>
              </a:r>
            </a:p>
            <a:p>
              <a:pPr algn="ctr"/>
              <a:r>
                <a:rPr lang="en-US" sz="1050">
                  <a:solidFill>
                    <a:schemeClr val="tx1"/>
                  </a:solidFill>
                </a:rPr>
                <a:t>Members</a:t>
              </a:r>
            </a:p>
          </p:txBody>
        </p:sp>
        <p:sp>
          <p:nvSpPr>
            <p:cNvPr id="99" name="Oval 98">
              <a:extLst>
                <a:ext uri="{FF2B5EF4-FFF2-40B4-BE49-F238E27FC236}">
                  <a16:creationId xmlns:a16="http://schemas.microsoft.com/office/drawing/2014/main" id="{C4B623CE-936E-4D0C-A9E5-DEDCB47E1C9F}"/>
                </a:ext>
              </a:extLst>
            </p:cNvPr>
            <p:cNvSpPr/>
            <p:nvPr/>
          </p:nvSpPr>
          <p:spPr>
            <a:xfrm>
              <a:off x="3164015" y="5012696"/>
              <a:ext cx="1233049" cy="12330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a:solidFill>
                    <a:schemeClr val="tx1"/>
                  </a:solidFill>
                </a:rPr>
                <a:t>2,154+</a:t>
              </a:r>
            </a:p>
            <a:p>
              <a:pPr algn="ctr"/>
              <a:r>
                <a:rPr lang="en-US" sz="1050">
                  <a:solidFill>
                    <a:schemeClr val="tx1"/>
                  </a:solidFill>
                </a:rPr>
                <a:t>Total CPAs</a:t>
              </a:r>
            </a:p>
          </p:txBody>
        </p:sp>
        <p:sp>
          <p:nvSpPr>
            <p:cNvPr id="103" name="Oval 102">
              <a:extLst>
                <a:ext uri="{FF2B5EF4-FFF2-40B4-BE49-F238E27FC236}">
                  <a16:creationId xmlns:a16="http://schemas.microsoft.com/office/drawing/2014/main" id="{486563F6-976E-49D9-80A7-D81DBC27F594}"/>
                </a:ext>
              </a:extLst>
            </p:cNvPr>
            <p:cNvSpPr/>
            <p:nvPr/>
          </p:nvSpPr>
          <p:spPr>
            <a:xfrm>
              <a:off x="7660293" y="5012695"/>
              <a:ext cx="1233049" cy="12330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a:solidFill>
                    <a:schemeClr val="tx1"/>
                  </a:solidFill>
                </a:rPr>
                <a:t>125+</a:t>
              </a:r>
            </a:p>
            <a:p>
              <a:pPr algn="ctr"/>
              <a:r>
                <a:rPr lang="en-US" sz="1050">
                  <a:solidFill>
                    <a:schemeClr val="tx1"/>
                  </a:solidFill>
                </a:rPr>
                <a:t>Offices</a:t>
              </a:r>
            </a:p>
          </p:txBody>
        </p:sp>
      </p:grpSp>
      <p:grpSp>
        <p:nvGrpSpPr>
          <p:cNvPr id="6" name="Group 5">
            <a:extLst>
              <a:ext uri="{FF2B5EF4-FFF2-40B4-BE49-F238E27FC236}">
                <a16:creationId xmlns:a16="http://schemas.microsoft.com/office/drawing/2014/main" id="{82BEB057-EF13-4571-9549-FF33C751ECD1}"/>
              </a:ext>
            </a:extLst>
          </p:cNvPr>
          <p:cNvGrpSpPr/>
          <p:nvPr/>
        </p:nvGrpSpPr>
        <p:grpSpPr>
          <a:xfrm>
            <a:off x="9061317" y="2705768"/>
            <a:ext cx="2580058" cy="2471186"/>
            <a:chOff x="761733" y="4226566"/>
            <a:chExt cx="2094825" cy="2094825"/>
          </a:xfrm>
        </p:grpSpPr>
        <p:sp>
          <p:nvSpPr>
            <p:cNvPr id="120" name="Oval 9">
              <a:extLst>
                <a:ext uri="{FF2B5EF4-FFF2-40B4-BE49-F238E27FC236}">
                  <a16:creationId xmlns:a16="http://schemas.microsoft.com/office/drawing/2014/main" id="{74B80754-416A-4A8C-B836-660098A58839}"/>
                </a:ext>
              </a:extLst>
            </p:cNvPr>
            <p:cNvSpPr>
              <a:spLocks noChangeAspect="1" noChangeArrowheads="1"/>
            </p:cNvSpPr>
            <p:nvPr/>
          </p:nvSpPr>
          <p:spPr bwMode="auto">
            <a:xfrm>
              <a:off x="761733" y="4226566"/>
              <a:ext cx="2094825" cy="2094825"/>
            </a:xfrm>
            <a:prstGeom prst="ellipse">
              <a:avLst/>
            </a:prstGeom>
            <a:solidFill>
              <a:schemeClr val="accent2">
                <a:alpha val="78000"/>
              </a:schemeClr>
            </a:solidFill>
            <a:ln>
              <a:noFill/>
            </a:ln>
          </p:spPr>
          <p:txBody>
            <a:bodyPr vert="horz" wrap="square" lIns="68580" tIns="34290" rIns="68580" bIns="34290" numCol="1" anchor="t" anchorCtr="0" compatLnSpc="1">
              <a:prstTxWarp prst="textNoShape">
                <a:avLst/>
              </a:prstTxWarp>
            </a:bodyPr>
            <a:lstStyle/>
            <a:p>
              <a:endParaRPr lang="en-CA" sz="1400">
                <a:solidFill>
                  <a:schemeClr val="bg1"/>
                </a:solidFill>
              </a:endParaRPr>
            </a:p>
          </p:txBody>
        </p:sp>
        <p:sp>
          <p:nvSpPr>
            <p:cNvPr id="121" name="TextBox 120">
              <a:extLst>
                <a:ext uri="{FF2B5EF4-FFF2-40B4-BE49-F238E27FC236}">
                  <a16:creationId xmlns:a16="http://schemas.microsoft.com/office/drawing/2014/main" id="{4875084C-A48C-4B5D-A9AA-218739FDA9C3}"/>
                </a:ext>
              </a:extLst>
            </p:cNvPr>
            <p:cNvSpPr txBox="1"/>
            <p:nvPr/>
          </p:nvSpPr>
          <p:spPr>
            <a:xfrm>
              <a:off x="951055" y="4742798"/>
              <a:ext cx="1716181" cy="1121880"/>
            </a:xfrm>
            <a:prstGeom prst="rect">
              <a:avLst/>
            </a:prstGeom>
            <a:noFill/>
          </p:spPr>
          <p:txBody>
            <a:bodyPr wrap="square" rtlCol="0">
              <a:spAutoFit/>
            </a:bodyPr>
            <a:lstStyle/>
            <a:p>
              <a:pPr algn="ctr"/>
              <a:r>
                <a:rPr lang="en-CA" sz="1600">
                  <a:solidFill>
                    <a:schemeClr val="bg1"/>
                  </a:solidFill>
                </a:rPr>
                <a:t>MNP is the fastest growing and the 5</a:t>
              </a:r>
              <a:r>
                <a:rPr lang="en-CA" sz="1600" baseline="30000">
                  <a:solidFill>
                    <a:schemeClr val="bg1"/>
                  </a:solidFill>
                </a:rPr>
                <a:t>th</a:t>
              </a:r>
              <a:r>
                <a:rPr lang="en-CA" sz="1600">
                  <a:solidFill>
                    <a:schemeClr val="bg1"/>
                  </a:solidFill>
                </a:rPr>
                <a:t> largest accounting, tax and consulting firm in Canada.</a:t>
              </a:r>
            </a:p>
          </p:txBody>
        </p:sp>
      </p:grpSp>
      <p:sp>
        <p:nvSpPr>
          <p:cNvPr id="26" name="Content Placeholder 4">
            <a:extLst>
              <a:ext uri="{FF2B5EF4-FFF2-40B4-BE49-F238E27FC236}">
                <a16:creationId xmlns:a16="http://schemas.microsoft.com/office/drawing/2014/main" id="{F885DCFA-2D58-4978-B347-3C6473566EE1}"/>
              </a:ext>
            </a:extLst>
          </p:cNvPr>
          <p:cNvSpPr txBox="1">
            <a:spLocks/>
          </p:cNvSpPr>
          <p:nvPr/>
        </p:nvSpPr>
        <p:spPr>
          <a:xfrm>
            <a:off x="570852" y="1235842"/>
            <a:ext cx="10915650" cy="1062136"/>
          </a:xfrm>
          <a:prstGeom prst="rect">
            <a:avLst/>
          </a:prstGeom>
        </p:spPr>
        <p:txBody>
          <a:bodyPr>
            <a:normAutofit/>
          </a:bodyPr>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sz="1200"/>
              <a:t>For over 60 years, MNP has proudly served and responded to the needs of clients in the public, private and not-for-profit sectors. We customize every engagement to meet the specific needs of our clients. By having local, regional and national expertise in all our markets, we are able to provide clients with partner-led projects, which ensure an efficient approach to engagements. We streamline processes to facilitate high-caliber deliverables and solutions that exactly meet our clients’ needs.</a:t>
            </a:r>
          </a:p>
        </p:txBody>
      </p:sp>
    </p:spTree>
    <p:extLst>
      <p:ext uri="{BB962C8B-B14F-4D97-AF65-F5344CB8AC3E}">
        <p14:creationId xmlns:p14="http://schemas.microsoft.com/office/powerpoint/2010/main" val="217054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3805DA-0F0D-47AF-B9E8-B1BBFCEFAD34}"/>
              </a:ext>
            </a:extLst>
          </p:cNvPr>
          <p:cNvSpPr>
            <a:spLocks noGrp="1"/>
          </p:cNvSpPr>
          <p:nvPr>
            <p:ph type="sldNum" sz="quarter" idx="10"/>
          </p:nvPr>
        </p:nvSpPr>
        <p:spPr/>
        <p:txBody>
          <a:bodyPr/>
          <a:lstStyle/>
          <a:p>
            <a:fld id="{524D1A82-BAD5-4898-8C77-C821410AB1EA}" type="slidenum">
              <a:rPr lang="en-CA" smtClean="0"/>
              <a:pPr/>
              <a:t>18</a:t>
            </a:fld>
            <a:endParaRPr lang="en-CA"/>
          </a:p>
        </p:txBody>
      </p:sp>
      <p:sp>
        <p:nvSpPr>
          <p:cNvPr id="3" name="Rectangle 2">
            <a:extLst>
              <a:ext uri="{FF2B5EF4-FFF2-40B4-BE49-F238E27FC236}">
                <a16:creationId xmlns:a16="http://schemas.microsoft.com/office/drawing/2014/main" id="{95FC07A8-D8E7-449A-B069-45788FAAFF57}"/>
              </a:ext>
            </a:extLst>
          </p:cNvPr>
          <p:cNvSpPr/>
          <p:nvPr/>
        </p:nvSpPr>
        <p:spPr>
          <a:xfrm>
            <a:off x="636713" y="3506148"/>
            <a:ext cx="7237412" cy="2731140"/>
          </a:xfrm>
          <a:prstGeom prst="rect">
            <a:avLst/>
          </a:prstGeom>
          <a:noFill/>
          <a:ln>
            <a:noFill/>
          </a:ln>
        </p:spPr>
        <p:txBody>
          <a:bodyPr wrap="square" rtlCol="0" anchor="ctr">
            <a:noAutofit/>
          </a:bodyPr>
          <a:lstStyle/>
          <a:p>
            <a:pPr algn="ctr"/>
            <a:endParaRPr lang="en-US" sz="1600" b="1">
              <a:solidFill>
                <a:schemeClr val="bg1"/>
              </a:solidFill>
              <a:latin typeface="+mj-lt"/>
              <a:ea typeface="Corbel" charset="0"/>
              <a:cs typeface="Corbel" charset="0"/>
            </a:endParaRPr>
          </a:p>
        </p:txBody>
      </p:sp>
      <p:sp>
        <p:nvSpPr>
          <p:cNvPr id="4" name="Rectangle 3">
            <a:extLst>
              <a:ext uri="{FF2B5EF4-FFF2-40B4-BE49-F238E27FC236}">
                <a16:creationId xmlns:a16="http://schemas.microsoft.com/office/drawing/2014/main" id="{C2705531-0842-4EE2-9102-F657EF26BB84}"/>
              </a:ext>
            </a:extLst>
          </p:cNvPr>
          <p:cNvSpPr/>
          <p:nvPr/>
        </p:nvSpPr>
        <p:spPr>
          <a:xfrm>
            <a:off x="643064" y="636589"/>
            <a:ext cx="7231061" cy="2874786"/>
          </a:xfrm>
          <a:prstGeom prst="rect">
            <a:avLst/>
          </a:prstGeom>
          <a:solidFill>
            <a:schemeClr val="tx2"/>
          </a:solidFill>
          <a:ln>
            <a:noFill/>
          </a:ln>
        </p:spPr>
        <p:txBody>
          <a:bodyPr wrap="square" rtlCol="0" anchor="ctr">
            <a:noAutofit/>
          </a:bodyPr>
          <a:lstStyle/>
          <a:p>
            <a:pPr algn="ctr"/>
            <a:endParaRPr lang="en-US" sz="1600" b="1">
              <a:solidFill>
                <a:schemeClr val="bg1"/>
              </a:solidFill>
              <a:latin typeface="+mj-lt"/>
              <a:ea typeface="Corbel" charset="0"/>
              <a:cs typeface="Corbel" charset="0"/>
            </a:endParaRPr>
          </a:p>
        </p:txBody>
      </p:sp>
      <p:sp>
        <p:nvSpPr>
          <p:cNvPr id="6" name="Title 1">
            <a:extLst>
              <a:ext uri="{FF2B5EF4-FFF2-40B4-BE49-F238E27FC236}">
                <a16:creationId xmlns:a16="http://schemas.microsoft.com/office/drawing/2014/main" id="{A1AD2950-EA35-4AF6-8713-D838D7BCAB0E}"/>
              </a:ext>
            </a:extLst>
          </p:cNvPr>
          <p:cNvSpPr txBox="1">
            <a:spLocks/>
          </p:cNvSpPr>
          <p:nvPr/>
        </p:nvSpPr>
        <p:spPr>
          <a:xfrm>
            <a:off x="643076" y="2289114"/>
            <a:ext cx="7231049" cy="498598"/>
          </a:xfrm>
          <a:prstGeom prst="rect">
            <a:avLst/>
          </a:prstGeom>
        </p:spPr>
        <p:txBody>
          <a:bodyPr lIns="360000" rIns="251999"/>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CA" sz="3600">
                <a:solidFill>
                  <a:schemeClr val="bg1"/>
                </a:solidFill>
              </a:rPr>
              <a:t>Cyber Security &amp; Privacy</a:t>
            </a:r>
          </a:p>
        </p:txBody>
      </p:sp>
      <p:sp>
        <p:nvSpPr>
          <p:cNvPr id="7" name="Content Placeholder 7">
            <a:extLst>
              <a:ext uri="{FF2B5EF4-FFF2-40B4-BE49-F238E27FC236}">
                <a16:creationId xmlns:a16="http://schemas.microsoft.com/office/drawing/2014/main" id="{30933D87-858B-40B7-AF38-6009B93F43A9}"/>
              </a:ext>
            </a:extLst>
          </p:cNvPr>
          <p:cNvSpPr txBox="1">
            <a:spLocks/>
          </p:cNvSpPr>
          <p:nvPr/>
        </p:nvSpPr>
        <p:spPr>
          <a:xfrm>
            <a:off x="643063" y="4208843"/>
            <a:ext cx="3548061" cy="1516397"/>
          </a:xfrm>
          <a:prstGeom prst="rect">
            <a:avLst/>
          </a:prstGeom>
        </p:spPr>
        <p:txBody>
          <a:bodyPr lIns="360000" rIns="180000">
            <a:noAutofit/>
          </a:bodyPr>
          <a:lstStyle>
            <a:lvl1pPr marL="277200" indent="-277200" algn="l" defTabSz="457200" rtl="0" eaLnBrk="1" latinLnBrk="0" hangingPunct="1">
              <a:lnSpc>
                <a:spcPct val="110000"/>
              </a:lnSpc>
              <a:spcBef>
                <a:spcPts val="900"/>
              </a:spcBef>
              <a:buClr>
                <a:schemeClr val="accent5"/>
              </a:buClr>
              <a:buSzPct val="100000"/>
              <a:buFont typeface="Arial" panose="020B0604020202020204" pitchFamily="34" charset="0"/>
              <a:buChar char="•"/>
              <a:defRPr lang="en-CA" sz="24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5"/>
              </a:buClr>
              <a:buSzPct val="90000"/>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5"/>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5"/>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5"/>
              </a:buClr>
              <a:buFont typeface="Arial" panose="020B0604020202020204" pitchFamily="34" charset="0"/>
              <a:buChar char="•"/>
              <a:defRPr sz="14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30000"/>
              </a:lnSpc>
            </a:pPr>
            <a:r>
              <a:rPr lang="en-US" sz="1400"/>
              <a:t>Security Architecture</a:t>
            </a:r>
          </a:p>
          <a:p>
            <a:pPr>
              <a:lnSpc>
                <a:spcPct val="130000"/>
              </a:lnSpc>
            </a:pPr>
            <a:r>
              <a:rPr lang="en-US" sz="1400"/>
              <a:t>Risk Management</a:t>
            </a:r>
          </a:p>
          <a:p>
            <a:pPr>
              <a:lnSpc>
                <a:spcPct val="130000"/>
              </a:lnSpc>
            </a:pPr>
            <a:r>
              <a:rPr lang="en-US" sz="1400"/>
              <a:t>Privacy &amp; Data Protection</a:t>
            </a:r>
          </a:p>
        </p:txBody>
      </p:sp>
      <p:sp>
        <p:nvSpPr>
          <p:cNvPr id="8" name="Content Placeholder 9">
            <a:extLst>
              <a:ext uri="{FF2B5EF4-FFF2-40B4-BE49-F238E27FC236}">
                <a16:creationId xmlns:a16="http://schemas.microsoft.com/office/drawing/2014/main" id="{D016A52D-61FD-43BB-B024-B31BC9EF0038}"/>
              </a:ext>
            </a:extLst>
          </p:cNvPr>
          <p:cNvSpPr txBox="1">
            <a:spLocks/>
          </p:cNvSpPr>
          <p:nvPr/>
        </p:nvSpPr>
        <p:spPr>
          <a:xfrm>
            <a:off x="4333440" y="4208843"/>
            <a:ext cx="3540684" cy="1553846"/>
          </a:xfrm>
          <a:prstGeom prst="rect">
            <a:avLst/>
          </a:prstGeom>
        </p:spPr>
        <p:txBody>
          <a:bodyPr lIns="360000" rIns="180000">
            <a:noAutofit/>
          </a:bodyPr>
          <a:lstStyle>
            <a:lvl1pPr marL="277200" indent="-277200" algn="l" defTabSz="457200" rtl="0" eaLnBrk="1" latinLnBrk="0" hangingPunct="1">
              <a:lnSpc>
                <a:spcPct val="110000"/>
              </a:lnSpc>
              <a:spcBef>
                <a:spcPts val="900"/>
              </a:spcBef>
              <a:buClr>
                <a:schemeClr val="accent5"/>
              </a:buClr>
              <a:buSzPct val="100000"/>
              <a:buFont typeface="Arial" panose="020B0604020202020204" pitchFamily="34" charset="0"/>
              <a:buChar char="•"/>
              <a:defRPr lang="en-CA" sz="24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5"/>
              </a:buClr>
              <a:buSzPct val="90000"/>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5"/>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5"/>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5"/>
              </a:buClr>
              <a:buFont typeface="Arial" panose="020B0604020202020204" pitchFamily="34" charset="0"/>
              <a:buChar char="•"/>
              <a:defRPr sz="14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a:t>Offensive Security</a:t>
            </a:r>
          </a:p>
          <a:p>
            <a:r>
              <a:rPr lang="en-US" sz="1400"/>
              <a:t>Incident Management</a:t>
            </a:r>
          </a:p>
          <a:p>
            <a:r>
              <a:rPr lang="en-US" sz="1400"/>
              <a:t>Cyber (SOC) Managed Services</a:t>
            </a:r>
          </a:p>
        </p:txBody>
      </p:sp>
      <p:sp>
        <p:nvSpPr>
          <p:cNvPr id="9" name="Content Placeholder 5">
            <a:extLst>
              <a:ext uri="{FF2B5EF4-FFF2-40B4-BE49-F238E27FC236}">
                <a16:creationId xmlns:a16="http://schemas.microsoft.com/office/drawing/2014/main" id="{DE1C7412-535F-4E30-A980-209D760D345E}"/>
              </a:ext>
            </a:extLst>
          </p:cNvPr>
          <p:cNvSpPr txBox="1">
            <a:spLocks/>
          </p:cNvSpPr>
          <p:nvPr/>
        </p:nvSpPr>
        <p:spPr>
          <a:xfrm>
            <a:off x="636714" y="2883379"/>
            <a:ext cx="7237412" cy="249620"/>
          </a:xfrm>
          <a:prstGeom prst="rect">
            <a:avLst/>
          </a:prstGeom>
        </p:spPr>
        <p:txBody>
          <a:bodyPr wrap="square" lIns="360000" tIns="0" rIns="251999" bIns="0">
            <a:sp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1600">
                <a:solidFill>
                  <a:schemeClr val="bg1"/>
                </a:solidFill>
              </a:rPr>
              <a:t>Minimize threats and proactively protect your most valuable assets.</a:t>
            </a:r>
          </a:p>
        </p:txBody>
      </p:sp>
      <p:sp>
        <p:nvSpPr>
          <p:cNvPr id="10" name="TextBox 9">
            <a:extLst>
              <a:ext uri="{FF2B5EF4-FFF2-40B4-BE49-F238E27FC236}">
                <a16:creationId xmlns:a16="http://schemas.microsoft.com/office/drawing/2014/main" id="{C48FCE00-B271-4546-B8EF-37B50FAF7269}"/>
              </a:ext>
            </a:extLst>
          </p:cNvPr>
          <p:cNvSpPr txBox="1"/>
          <p:nvPr/>
        </p:nvSpPr>
        <p:spPr>
          <a:xfrm>
            <a:off x="636713" y="3786867"/>
            <a:ext cx="7237412" cy="246221"/>
          </a:xfrm>
          <a:prstGeom prst="rect">
            <a:avLst/>
          </a:prstGeom>
          <a:noFill/>
        </p:spPr>
        <p:txBody>
          <a:bodyPr wrap="square" lIns="360000" tIns="0" rIns="251999" bIns="0" rtlCol="0">
            <a:spAutoFit/>
          </a:bodyPr>
          <a:lstStyle/>
          <a:p>
            <a:r>
              <a:rPr lang="en-CA" sz="1600">
                <a:solidFill>
                  <a:schemeClr val="accent1"/>
                </a:solidFill>
                <a:latin typeface="+mj-lt"/>
              </a:rPr>
              <a:t>What we do</a:t>
            </a:r>
          </a:p>
        </p:txBody>
      </p:sp>
      <p:sp>
        <p:nvSpPr>
          <p:cNvPr id="11" name="TextBox 10">
            <a:extLst>
              <a:ext uri="{FF2B5EF4-FFF2-40B4-BE49-F238E27FC236}">
                <a16:creationId xmlns:a16="http://schemas.microsoft.com/office/drawing/2014/main" id="{4AF84851-61AB-41E9-B253-89B4BDBD7814}"/>
              </a:ext>
            </a:extLst>
          </p:cNvPr>
          <p:cNvSpPr txBox="1"/>
          <p:nvPr/>
        </p:nvSpPr>
        <p:spPr>
          <a:xfrm>
            <a:off x="8091185" y="630579"/>
            <a:ext cx="2357311" cy="246221"/>
          </a:xfrm>
          <a:prstGeom prst="rect">
            <a:avLst/>
          </a:prstGeom>
          <a:noFill/>
        </p:spPr>
        <p:txBody>
          <a:bodyPr wrap="square" lIns="0" tIns="0" rIns="0" bIns="0" rtlCol="0">
            <a:spAutoFit/>
          </a:bodyPr>
          <a:lstStyle/>
          <a:p>
            <a:r>
              <a:rPr lang="en-CA" sz="1600">
                <a:solidFill>
                  <a:schemeClr val="accent1"/>
                </a:solidFill>
                <a:latin typeface="+mj-lt"/>
              </a:rPr>
              <a:t>Our Clients</a:t>
            </a:r>
          </a:p>
        </p:txBody>
      </p:sp>
      <p:pic>
        <p:nvPicPr>
          <p:cNvPr id="21" name="Picture 20" descr="A picture containing light&#10;&#10;Description automatically generated">
            <a:extLst>
              <a:ext uri="{FF2B5EF4-FFF2-40B4-BE49-F238E27FC236}">
                <a16:creationId xmlns:a16="http://schemas.microsoft.com/office/drawing/2014/main" id="{E2C1C62E-3183-4CAD-B8F4-195920E086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74123" y="3510000"/>
            <a:ext cx="3693600" cy="2732400"/>
          </a:xfrm>
          <a:prstGeom prst="rect">
            <a:avLst/>
          </a:prstGeom>
        </p:spPr>
      </p:pic>
      <p:pic>
        <p:nvPicPr>
          <p:cNvPr id="22" name="Picture 21">
            <a:extLst>
              <a:ext uri="{FF2B5EF4-FFF2-40B4-BE49-F238E27FC236}">
                <a16:creationId xmlns:a16="http://schemas.microsoft.com/office/drawing/2014/main" id="{29D9F461-14FD-4785-BF55-1F3D7CE5FB9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47163" y="1285934"/>
            <a:ext cx="534335" cy="534335"/>
          </a:xfrm>
          <a:prstGeom prst="rect">
            <a:avLst/>
          </a:prstGeom>
        </p:spPr>
      </p:pic>
      <p:sp>
        <p:nvSpPr>
          <p:cNvPr id="23" name="Content Placeholder 9">
            <a:extLst>
              <a:ext uri="{FF2B5EF4-FFF2-40B4-BE49-F238E27FC236}">
                <a16:creationId xmlns:a16="http://schemas.microsoft.com/office/drawing/2014/main" id="{66EBDC4B-FBC2-4784-80CF-1E84465183A2}"/>
              </a:ext>
            </a:extLst>
          </p:cNvPr>
          <p:cNvSpPr txBox="1">
            <a:spLocks/>
          </p:cNvSpPr>
          <p:nvPr/>
        </p:nvSpPr>
        <p:spPr>
          <a:xfrm>
            <a:off x="8278224" y="1211487"/>
            <a:ext cx="3289498" cy="2136513"/>
          </a:xfrm>
          <a:prstGeom prst="rect">
            <a:avLst/>
          </a:prstGeom>
        </p:spPr>
        <p:txBody>
          <a:bodyPr lIns="0" rIns="180000">
            <a:noAutofit/>
          </a:bodyPr>
          <a:lstStyle>
            <a:lvl1pPr marL="277200" indent="-277200" algn="l" defTabSz="457200" rtl="0" eaLnBrk="1" latinLnBrk="0" hangingPunct="1">
              <a:lnSpc>
                <a:spcPct val="110000"/>
              </a:lnSpc>
              <a:spcBef>
                <a:spcPts val="900"/>
              </a:spcBef>
              <a:buClr>
                <a:schemeClr val="accent5"/>
              </a:buClr>
              <a:buSzPct val="100000"/>
              <a:buFont typeface="Arial" panose="020B0604020202020204" pitchFamily="34" charset="0"/>
              <a:buChar char="•"/>
              <a:defRPr lang="en-CA" sz="24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5"/>
              </a:buClr>
              <a:buSzPct val="90000"/>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5"/>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5"/>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5"/>
              </a:buClr>
              <a:buFont typeface="Arial" panose="020B0604020202020204" pitchFamily="34" charset="0"/>
              <a:buChar char="•"/>
              <a:defRPr sz="14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endParaRPr lang="en-US" sz="1400"/>
          </a:p>
        </p:txBody>
      </p:sp>
      <p:sp>
        <p:nvSpPr>
          <p:cNvPr id="31" name="Content Placeholder 9">
            <a:extLst>
              <a:ext uri="{FF2B5EF4-FFF2-40B4-BE49-F238E27FC236}">
                <a16:creationId xmlns:a16="http://schemas.microsoft.com/office/drawing/2014/main" id="{7E39B4DA-DF31-484F-9327-0150E7686343}"/>
              </a:ext>
            </a:extLst>
          </p:cNvPr>
          <p:cNvSpPr txBox="1">
            <a:spLocks/>
          </p:cNvSpPr>
          <p:nvPr/>
        </p:nvSpPr>
        <p:spPr>
          <a:xfrm>
            <a:off x="7768055" y="1051745"/>
            <a:ext cx="2357311" cy="1553846"/>
          </a:xfrm>
          <a:prstGeom prst="rect">
            <a:avLst/>
          </a:prstGeom>
        </p:spPr>
        <p:txBody>
          <a:bodyPr lIns="360000" rIns="180000">
            <a:noAutofit/>
          </a:bodyPr>
          <a:lstStyle>
            <a:lvl1pPr marL="277200" indent="-277200" algn="l" defTabSz="457200" rtl="0" eaLnBrk="1" latinLnBrk="0" hangingPunct="1">
              <a:lnSpc>
                <a:spcPct val="110000"/>
              </a:lnSpc>
              <a:spcBef>
                <a:spcPts val="900"/>
              </a:spcBef>
              <a:buClr>
                <a:schemeClr val="accent5"/>
              </a:buClr>
              <a:buSzPct val="100000"/>
              <a:buFont typeface="Arial" panose="020B0604020202020204" pitchFamily="34" charset="0"/>
              <a:buChar char="•"/>
              <a:defRPr lang="en-CA" sz="24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5"/>
              </a:buClr>
              <a:buSzPct val="90000"/>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5"/>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5"/>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5"/>
              </a:buClr>
              <a:buFont typeface="Arial" panose="020B0604020202020204" pitchFamily="34" charset="0"/>
              <a:buChar char="•"/>
              <a:defRPr sz="14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pPr>
            <a:r>
              <a:rPr lang="en-US" sz="1400" i="1"/>
              <a:t>Financial Institutions</a:t>
            </a:r>
          </a:p>
          <a:p>
            <a:pPr>
              <a:lnSpc>
                <a:spcPct val="120000"/>
              </a:lnSpc>
              <a:spcBef>
                <a:spcPts val="0"/>
              </a:spcBef>
            </a:pPr>
            <a:r>
              <a:rPr lang="en-US" sz="1400" i="1"/>
              <a:t>Critical Infrastructure</a:t>
            </a:r>
          </a:p>
          <a:p>
            <a:pPr>
              <a:lnSpc>
                <a:spcPct val="120000"/>
              </a:lnSpc>
              <a:spcBef>
                <a:spcPts val="0"/>
              </a:spcBef>
            </a:pPr>
            <a:r>
              <a:rPr lang="en-CA" sz="1400" i="1"/>
              <a:t>First Nations and other Indigenous </a:t>
            </a:r>
            <a:endParaRPr lang="en-US" sz="1400" i="1"/>
          </a:p>
          <a:p>
            <a:pPr>
              <a:lnSpc>
                <a:spcPct val="120000"/>
              </a:lnSpc>
              <a:spcBef>
                <a:spcPts val="0"/>
              </a:spcBef>
            </a:pPr>
            <a:r>
              <a:rPr lang="en-US" sz="1400" i="1"/>
              <a:t>Government</a:t>
            </a:r>
          </a:p>
          <a:p>
            <a:pPr>
              <a:lnSpc>
                <a:spcPct val="120000"/>
              </a:lnSpc>
              <a:spcBef>
                <a:spcPts val="0"/>
              </a:spcBef>
            </a:pPr>
            <a:r>
              <a:rPr lang="en-US" sz="1400" i="1"/>
              <a:t>Healthcare</a:t>
            </a:r>
          </a:p>
        </p:txBody>
      </p:sp>
      <p:sp>
        <p:nvSpPr>
          <p:cNvPr id="32" name="Content Placeholder 9">
            <a:extLst>
              <a:ext uri="{FF2B5EF4-FFF2-40B4-BE49-F238E27FC236}">
                <a16:creationId xmlns:a16="http://schemas.microsoft.com/office/drawing/2014/main" id="{9F4256CF-A3FF-49BB-9342-3DD3781A7355}"/>
              </a:ext>
            </a:extLst>
          </p:cNvPr>
          <p:cNvSpPr txBox="1">
            <a:spLocks/>
          </p:cNvSpPr>
          <p:nvPr/>
        </p:nvSpPr>
        <p:spPr>
          <a:xfrm>
            <a:off x="9720923" y="1051745"/>
            <a:ext cx="2357311" cy="1553846"/>
          </a:xfrm>
          <a:prstGeom prst="rect">
            <a:avLst/>
          </a:prstGeom>
        </p:spPr>
        <p:txBody>
          <a:bodyPr lIns="360000" rIns="180000">
            <a:noAutofit/>
          </a:bodyPr>
          <a:lstStyle>
            <a:lvl1pPr marL="277200" indent="-277200" algn="l" defTabSz="457200" rtl="0" eaLnBrk="1" latinLnBrk="0" hangingPunct="1">
              <a:lnSpc>
                <a:spcPct val="110000"/>
              </a:lnSpc>
              <a:spcBef>
                <a:spcPts val="900"/>
              </a:spcBef>
              <a:buClr>
                <a:schemeClr val="accent5"/>
              </a:buClr>
              <a:buSzPct val="100000"/>
              <a:buFont typeface="Arial" panose="020B0604020202020204" pitchFamily="34" charset="0"/>
              <a:buChar char="•"/>
              <a:defRPr lang="en-CA" sz="24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5"/>
              </a:buClr>
              <a:buSzPct val="90000"/>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5"/>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5"/>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5"/>
              </a:buClr>
              <a:buFont typeface="Arial" panose="020B0604020202020204" pitchFamily="34" charset="0"/>
              <a:buChar char="•"/>
              <a:defRPr sz="14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pPr>
            <a:r>
              <a:rPr lang="en-US" sz="1400" i="1"/>
              <a:t>Education</a:t>
            </a:r>
          </a:p>
          <a:p>
            <a:pPr>
              <a:lnSpc>
                <a:spcPct val="120000"/>
              </a:lnSpc>
              <a:spcBef>
                <a:spcPts val="0"/>
              </a:spcBef>
            </a:pPr>
            <a:r>
              <a:rPr lang="en-US" sz="1400" i="1"/>
              <a:t>Mining and Resources</a:t>
            </a:r>
          </a:p>
          <a:p>
            <a:pPr>
              <a:lnSpc>
                <a:spcPct val="120000"/>
              </a:lnSpc>
              <a:spcBef>
                <a:spcPts val="0"/>
              </a:spcBef>
            </a:pPr>
            <a:r>
              <a:rPr lang="en-US" sz="1400" i="1"/>
              <a:t>Technology and Telecommunications</a:t>
            </a:r>
            <a:endParaRPr lang="en-US" sz="1400"/>
          </a:p>
        </p:txBody>
      </p:sp>
    </p:spTree>
    <p:extLst>
      <p:ext uri="{BB962C8B-B14F-4D97-AF65-F5344CB8AC3E}">
        <p14:creationId xmlns:p14="http://schemas.microsoft.com/office/powerpoint/2010/main" val="264012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p:txBody>
          <a:bodyPr>
            <a:normAutofit/>
          </a:bodyPr>
          <a:lstStyle/>
          <a:p>
            <a:r>
              <a:rPr lang="en-US" sz="2800" dirty="0"/>
              <a:t>Cyber Incident Trends</a:t>
            </a:r>
            <a:endParaRPr lang="en-CA" sz="2800" dirty="0"/>
          </a:p>
          <a:p>
            <a:r>
              <a:rPr lang="en-CA" sz="2800" dirty="0"/>
              <a:t>What happens during a cyber incident</a:t>
            </a:r>
          </a:p>
          <a:p>
            <a:r>
              <a:rPr lang="en-CA" sz="2800" dirty="0"/>
              <a:t>Cyber Insurance</a:t>
            </a:r>
          </a:p>
          <a:p>
            <a:r>
              <a:rPr lang="en-CA" sz="2800" dirty="0"/>
              <a:t>What you can do with your organization to best prepare for a cyber incident </a:t>
            </a:r>
          </a:p>
          <a:p>
            <a:pPr marL="0" indent="0">
              <a:buNone/>
            </a:pPr>
            <a:endParaRPr lang="en-CA" sz="2800" dirty="0"/>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p:txBody>
          <a:bodyPr/>
          <a:lstStyle/>
          <a:p>
            <a:r>
              <a:rPr lang="en-CA"/>
              <a:t>Today’s Agenda</a:t>
            </a:r>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fld id="{524D1A82-BAD5-4898-8C77-C821410AB1EA}" type="slidenum">
              <a:rPr lang="en-CA" smtClean="0"/>
              <a:pPr/>
              <a:t>2</a:t>
            </a:fld>
            <a:endParaRPr lang="en-CA"/>
          </a:p>
        </p:txBody>
      </p:sp>
      <p:sp>
        <p:nvSpPr>
          <p:cNvPr id="5" name="Rectangle 4">
            <a:extLst>
              <a:ext uri="{FF2B5EF4-FFF2-40B4-BE49-F238E27FC236}">
                <a16:creationId xmlns:a16="http://schemas.microsoft.com/office/drawing/2014/main" id="{C37285AD-3CB8-4850-A5D6-3F6939ACC49E}"/>
              </a:ext>
            </a:extLst>
          </p:cNvPr>
          <p:cNvSpPr/>
          <p:nvPr/>
        </p:nvSpPr>
        <p:spPr>
          <a:xfrm>
            <a:off x="5974813" y="3244334"/>
            <a:ext cx="242374" cy="369332"/>
          </a:xfrm>
          <a:prstGeom prst="rect">
            <a:avLst/>
          </a:prstGeom>
        </p:spPr>
        <p:txBody>
          <a:bodyPr wrap="none">
            <a:spAutoFit/>
          </a:bodyPr>
          <a:lstStyle/>
          <a:p>
            <a:r>
              <a:rPr lang="en-CA">
                <a:solidFill>
                  <a:srgbClr val="000000"/>
                </a:solidFill>
                <a:latin typeface="Times New Roman" panose="02020603050405020304" pitchFamily="18" charset="0"/>
              </a:rPr>
              <a:t> </a:t>
            </a:r>
            <a:endParaRPr lang="en-CA"/>
          </a:p>
        </p:txBody>
      </p:sp>
    </p:spTree>
    <p:extLst>
      <p:ext uri="{BB962C8B-B14F-4D97-AF65-F5344CB8AC3E}">
        <p14:creationId xmlns:p14="http://schemas.microsoft.com/office/powerpoint/2010/main" val="314902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221177-E7D2-45BB-9E97-F4A978156B2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CA" sz="100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5" name="Title 4">
            <a:extLst>
              <a:ext uri="{FF2B5EF4-FFF2-40B4-BE49-F238E27FC236}">
                <a16:creationId xmlns:a16="http://schemas.microsoft.com/office/drawing/2014/main" id="{4FCC97DA-58F5-4BDA-A2F6-614205ACD36A}"/>
              </a:ext>
            </a:extLst>
          </p:cNvPr>
          <p:cNvSpPr>
            <a:spLocks noGrp="1"/>
          </p:cNvSpPr>
          <p:nvPr>
            <p:ph type="title"/>
          </p:nvPr>
        </p:nvSpPr>
        <p:spPr/>
        <p:txBody>
          <a:bodyPr/>
          <a:lstStyle/>
          <a:p>
            <a:endParaRPr lang="en-CA"/>
          </a:p>
        </p:txBody>
      </p:sp>
      <p:pic>
        <p:nvPicPr>
          <p:cNvPr id="3" name="Picture 2">
            <a:extLst>
              <a:ext uri="{FF2B5EF4-FFF2-40B4-BE49-F238E27FC236}">
                <a16:creationId xmlns:a16="http://schemas.microsoft.com/office/drawing/2014/main" id="{BFB876B8-5EB6-472D-944A-5A95EAA0DF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70472F1-7D0C-47BA-9130-3C5C562CDEC3}"/>
              </a:ext>
            </a:extLst>
          </p:cNvPr>
          <p:cNvSpPr/>
          <p:nvPr/>
        </p:nvSpPr>
        <p:spPr>
          <a:xfrm>
            <a:off x="-13252" y="0"/>
            <a:ext cx="12192000" cy="6858000"/>
          </a:xfrm>
          <a:prstGeom prst="rect">
            <a:avLst/>
          </a:prstGeom>
          <a:gradFill flip="none" rotWithShape="1">
            <a:gsLst>
              <a:gs pos="0">
                <a:srgbClr val="000000">
                  <a:alpha val="89804"/>
                </a:srgbClr>
              </a:gs>
              <a:gs pos="60000">
                <a:srgbClr val="000000">
                  <a:alpha val="50000"/>
                </a:srgbClr>
              </a:gs>
              <a:gs pos="100000">
                <a:schemeClr val="tx1">
                  <a:alpha val="10000"/>
                </a:schemeClr>
              </a:gs>
            </a:gsLst>
            <a:lin ang="0" scaled="1"/>
            <a:tileRect/>
          </a:gra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cxnSp>
        <p:nvCxnSpPr>
          <p:cNvPr id="7" name="Straight Connector 6">
            <a:extLst>
              <a:ext uri="{FF2B5EF4-FFF2-40B4-BE49-F238E27FC236}">
                <a16:creationId xmlns:a16="http://schemas.microsoft.com/office/drawing/2014/main" id="{77241986-733C-4F42-BBA8-E7C4CFDB52F0}"/>
              </a:ext>
            </a:extLst>
          </p:cNvPr>
          <p:cNvCxnSpPr>
            <a:cxnSpLocks/>
          </p:cNvCxnSpPr>
          <p:nvPr/>
        </p:nvCxnSpPr>
        <p:spPr>
          <a:xfrm>
            <a:off x="642951" y="2436927"/>
            <a:ext cx="936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436C21-9677-47D4-94F8-155A4BB8D880}"/>
              </a:ext>
            </a:extLst>
          </p:cNvPr>
          <p:cNvCxnSpPr>
            <a:cxnSpLocks/>
          </p:cNvCxnSpPr>
          <p:nvPr/>
        </p:nvCxnSpPr>
        <p:spPr>
          <a:xfrm>
            <a:off x="636588" y="298471"/>
            <a:ext cx="936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EDE580E4-A19A-4C18-862D-4425D8C65F54}"/>
              </a:ext>
            </a:extLst>
          </p:cNvPr>
          <p:cNvSpPr txBox="1">
            <a:spLocks/>
          </p:cNvSpPr>
          <p:nvPr/>
        </p:nvSpPr>
        <p:spPr>
          <a:xfrm>
            <a:off x="642951" y="498320"/>
            <a:ext cx="6448426" cy="1107996"/>
          </a:xfrm>
          <a:prstGeom prst="rect">
            <a:avLst/>
          </a:prstGeom>
        </p:spPr>
        <p:txBody>
          <a:bodyPr lIns="0" tIns="0" rIns="0" bIns="0"/>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egoe UI Semibold"/>
                <a:cs typeface="Segoe UI Semibold" panose="020B0702040204020203" pitchFamily="34" charset="0"/>
              </a:rPr>
              <a:t>Cybersecurity Ventures predicts ransomware will cost its victims more than </a:t>
            </a:r>
            <a:r>
              <a:rPr kumimoji="0" lang="en-US" sz="3200" b="1" i="0" u="none" strike="noStrike" kern="1200" cap="none" spc="0" normalizeH="0" baseline="0" noProof="0" dirty="0">
                <a:ln>
                  <a:noFill/>
                </a:ln>
                <a:solidFill>
                  <a:srgbClr val="FFC000"/>
                </a:solidFill>
                <a:effectLst/>
                <a:uLnTx/>
                <a:uFillTx/>
                <a:latin typeface="Segoe UI Semibold"/>
                <a:cs typeface="Segoe UI Semibold" panose="020B0702040204020203" pitchFamily="34" charset="0"/>
              </a:rPr>
              <a:t>$265 Billion USD annually by 2031</a:t>
            </a:r>
            <a:endParaRPr kumimoji="0" lang="en-CA" sz="3200" b="1" i="0" u="none" strike="noStrike" kern="1200" cap="none" spc="0" normalizeH="0" baseline="0" noProof="0" dirty="0">
              <a:ln>
                <a:noFill/>
              </a:ln>
              <a:solidFill>
                <a:srgbClr val="FFC000"/>
              </a:solidFill>
              <a:effectLst/>
              <a:uLnTx/>
              <a:uFillTx/>
              <a:latin typeface="Segoe UI Semibold"/>
              <a:cs typeface="Segoe UI Semibold" panose="020B0702040204020203" pitchFamily="34" charset="0"/>
            </a:endParaRPr>
          </a:p>
        </p:txBody>
      </p:sp>
      <p:sp>
        <p:nvSpPr>
          <p:cNvPr id="13" name="TextBox 12">
            <a:extLst>
              <a:ext uri="{FF2B5EF4-FFF2-40B4-BE49-F238E27FC236}">
                <a16:creationId xmlns:a16="http://schemas.microsoft.com/office/drawing/2014/main" id="{BEAFBCCA-8B5D-44ED-A37F-50A4E2D842BD}"/>
              </a:ext>
            </a:extLst>
          </p:cNvPr>
          <p:cNvSpPr txBox="1"/>
          <p:nvPr/>
        </p:nvSpPr>
        <p:spPr>
          <a:xfrm>
            <a:off x="568634" y="2939296"/>
            <a:ext cx="6099242" cy="6463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n-cs"/>
              </a:rPr>
              <a:t>In the last </a:t>
            </a:r>
            <a:r>
              <a:rPr kumimoji="0" lang="en-US" sz="2000" b="1" i="0" u="none" strike="noStrike" kern="1200" cap="none" spc="0" normalizeH="0" baseline="0" noProof="0" dirty="0">
                <a:ln>
                  <a:noFill/>
                </a:ln>
                <a:solidFill>
                  <a:srgbClr val="107F8A"/>
                </a:solidFill>
                <a:effectLst/>
                <a:uLnTx/>
                <a:uFillTx/>
                <a:latin typeface="Calibri" panose="020F0502020204030204"/>
                <a:ea typeface="Verdana" panose="020B0604030504040204" pitchFamily="34" charset="0"/>
                <a:cs typeface="+mn-cs"/>
              </a:rPr>
              <a:t>90 days</a:t>
            </a:r>
            <a:r>
              <a:rPr kumimoji="0" lang="en-US" sz="2000" b="0"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n-cs"/>
              </a:rPr>
              <a:t>…. the MNP team is dealing with the following incidents in Canada</a:t>
            </a:r>
            <a:endParaRPr kumimoji="0" lang="en-CA"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mn-cs"/>
            </a:endParaRPr>
          </a:p>
        </p:txBody>
      </p:sp>
      <p:sp>
        <p:nvSpPr>
          <p:cNvPr id="14" name="Title 3">
            <a:extLst>
              <a:ext uri="{FF2B5EF4-FFF2-40B4-BE49-F238E27FC236}">
                <a16:creationId xmlns:a16="http://schemas.microsoft.com/office/drawing/2014/main" id="{07858950-713E-4341-AF88-FD50F303C85A}"/>
              </a:ext>
            </a:extLst>
          </p:cNvPr>
          <p:cNvSpPr txBox="1">
            <a:spLocks/>
          </p:cNvSpPr>
          <p:nvPr/>
        </p:nvSpPr>
        <p:spPr>
          <a:xfrm>
            <a:off x="563336" y="3906545"/>
            <a:ext cx="6448426" cy="2070247"/>
          </a:xfrm>
          <a:prstGeom prst="rect">
            <a:avLst/>
          </a:prstGeom>
        </p:spPr>
        <p:txBody>
          <a:bodyPr lIns="0" tIns="0" rIns="0" bIns="0"/>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pPr marL="360363" marR="0" lvl="0" indent="-2730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white"/>
                </a:solidFill>
                <a:effectLst/>
                <a:uLnTx/>
                <a:uFillTx/>
                <a:latin typeface="Calibri Light" panose="020F0302020204030204"/>
                <a:cs typeface="Segoe UI Semibold" panose="020B0702040204020203" pitchFamily="34" charset="0"/>
              </a:rPr>
              <a:t>Fraudulent Electronic Fund Transfers across all sectors/verticals, especially Retail and Construction, Building Supply</a:t>
            </a:r>
          </a:p>
          <a:p>
            <a:pPr marL="360363" marR="0" lvl="0" indent="-2730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white"/>
                </a:solidFill>
                <a:effectLst/>
                <a:uLnTx/>
                <a:uFillTx/>
                <a:latin typeface="Calibri Light" panose="020F0302020204030204"/>
                <a:cs typeface="Segoe UI Semibold" panose="020B0702040204020203" pitchFamily="34" charset="0"/>
              </a:rPr>
              <a:t>Ransomware – 2M – 10M</a:t>
            </a:r>
          </a:p>
          <a:p>
            <a:pPr marL="360363" marR="0" lvl="0" indent="-2730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white"/>
                </a:solidFill>
                <a:effectLst/>
                <a:uLnTx/>
                <a:uFillTx/>
                <a:latin typeface="Calibri Light" panose="020F0302020204030204"/>
                <a:cs typeface="Segoe UI Semibold" panose="020B0702040204020203" pitchFamily="34" charset="0"/>
              </a:rPr>
              <a:t>Individual theft by less sophisticated threat actors for smaller amounts</a:t>
            </a:r>
          </a:p>
          <a:p>
            <a:pPr marL="360363" marR="0" lvl="0" indent="-2730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white"/>
                </a:solidFill>
                <a:effectLst/>
                <a:uLnTx/>
                <a:uFillTx/>
                <a:latin typeface="Calibri Light" panose="020F0302020204030204"/>
                <a:cs typeface="Segoe UI Semibold" panose="020B0702040204020203" pitchFamily="34" charset="0"/>
              </a:rPr>
              <a:t>Denial of Service Attacks against Supply Chain and Natural Resources  </a:t>
            </a:r>
          </a:p>
        </p:txBody>
      </p:sp>
    </p:spTree>
    <p:extLst>
      <p:ext uri="{BB962C8B-B14F-4D97-AF65-F5344CB8AC3E}">
        <p14:creationId xmlns:p14="http://schemas.microsoft.com/office/powerpoint/2010/main" val="23987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578E-9466-4002-AB92-25BA2EC8C9F9}"/>
              </a:ext>
            </a:extLst>
          </p:cNvPr>
          <p:cNvSpPr>
            <a:spLocks noGrp="1"/>
          </p:cNvSpPr>
          <p:nvPr>
            <p:ph type="title"/>
          </p:nvPr>
        </p:nvSpPr>
        <p:spPr>
          <a:xfrm>
            <a:off x="642951" y="644272"/>
            <a:ext cx="10913050" cy="498598"/>
          </a:xfrm>
        </p:spPr>
        <p:txBody>
          <a:bodyPr/>
          <a:lstStyle/>
          <a:p>
            <a:r>
              <a:rPr lang="en-CA" sz="3600" dirty="0">
                <a:solidFill>
                  <a:srgbClr val="C00000"/>
                </a:solidFill>
              </a:rPr>
              <a:t>What</a:t>
            </a:r>
            <a:r>
              <a:rPr lang="en-CA" sz="3600" dirty="0"/>
              <a:t> verticals are most targeted?</a:t>
            </a:r>
          </a:p>
        </p:txBody>
      </p:sp>
      <p:sp>
        <p:nvSpPr>
          <p:cNvPr id="3" name="Slide Number Placeholder 2">
            <a:extLst>
              <a:ext uri="{FF2B5EF4-FFF2-40B4-BE49-F238E27FC236}">
                <a16:creationId xmlns:a16="http://schemas.microsoft.com/office/drawing/2014/main" id="{67787695-1183-42B5-83B2-9703C6E756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CA" sz="100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E1A2689A-33C6-49FD-AAFC-5664BE5E22BE}"/>
              </a:ext>
            </a:extLst>
          </p:cNvPr>
          <p:cNvPicPr>
            <a:picLocks noChangeAspect="1"/>
          </p:cNvPicPr>
          <p:nvPr/>
        </p:nvPicPr>
        <p:blipFill>
          <a:blip r:embed="rId3"/>
          <a:stretch>
            <a:fillRect/>
          </a:stretch>
        </p:blipFill>
        <p:spPr>
          <a:xfrm>
            <a:off x="2006632" y="1427620"/>
            <a:ext cx="8178735" cy="4356065"/>
          </a:xfrm>
          <a:prstGeom prst="rect">
            <a:avLst/>
          </a:prstGeom>
        </p:spPr>
      </p:pic>
    </p:spTree>
    <p:extLst>
      <p:ext uri="{BB962C8B-B14F-4D97-AF65-F5344CB8AC3E}">
        <p14:creationId xmlns:p14="http://schemas.microsoft.com/office/powerpoint/2010/main" val="34619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578E-9466-4002-AB92-25BA2EC8C9F9}"/>
              </a:ext>
            </a:extLst>
          </p:cNvPr>
          <p:cNvSpPr>
            <a:spLocks noGrp="1"/>
          </p:cNvSpPr>
          <p:nvPr>
            <p:ph type="title"/>
          </p:nvPr>
        </p:nvSpPr>
        <p:spPr>
          <a:xfrm>
            <a:off x="642951" y="644272"/>
            <a:ext cx="10913050" cy="498598"/>
          </a:xfrm>
        </p:spPr>
        <p:txBody>
          <a:bodyPr/>
          <a:lstStyle/>
          <a:p>
            <a:r>
              <a:rPr lang="en-CA" sz="3600" dirty="0">
                <a:solidFill>
                  <a:srgbClr val="C00000"/>
                </a:solidFill>
              </a:rPr>
              <a:t>Where</a:t>
            </a:r>
            <a:r>
              <a:rPr lang="en-CA" sz="3600" dirty="0"/>
              <a:t> organizations are most targeted?</a:t>
            </a:r>
          </a:p>
        </p:txBody>
      </p:sp>
      <p:sp>
        <p:nvSpPr>
          <p:cNvPr id="3" name="Slide Number Placeholder 2">
            <a:extLst>
              <a:ext uri="{FF2B5EF4-FFF2-40B4-BE49-F238E27FC236}">
                <a16:creationId xmlns:a16="http://schemas.microsoft.com/office/drawing/2014/main" id="{67787695-1183-42B5-83B2-9703C6E756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CA" sz="100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22706E65-1E81-48FA-B345-564ADC53271F}"/>
              </a:ext>
            </a:extLst>
          </p:cNvPr>
          <p:cNvPicPr>
            <a:picLocks noChangeAspect="1"/>
          </p:cNvPicPr>
          <p:nvPr/>
        </p:nvPicPr>
        <p:blipFill>
          <a:blip r:embed="rId3"/>
          <a:stretch>
            <a:fillRect/>
          </a:stretch>
        </p:blipFill>
        <p:spPr>
          <a:xfrm>
            <a:off x="426028" y="1371395"/>
            <a:ext cx="4962961" cy="4842333"/>
          </a:xfrm>
          <a:prstGeom prst="rect">
            <a:avLst/>
          </a:prstGeom>
        </p:spPr>
      </p:pic>
      <p:pic>
        <p:nvPicPr>
          <p:cNvPr id="8" name="Picture 7">
            <a:extLst>
              <a:ext uri="{FF2B5EF4-FFF2-40B4-BE49-F238E27FC236}">
                <a16:creationId xmlns:a16="http://schemas.microsoft.com/office/drawing/2014/main" id="{2C3ED45E-6713-4137-A8C0-D39DF8DBDB8B}"/>
              </a:ext>
            </a:extLst>
          </p:cNvPr>
          <p:cNvPicPr>
            <a:picLocks noChangeAspect="1"/>
          </p:cNvPicPr>
          <p:nvPr/>
        </p:nvPicPr>
        <p:blipFill>
          <a:blip r:embed="rId4"/>
          <a:stretch>
            <a:fillRect/>
          </a:stretch>
        </p:blipFill>
        <p:spPr>
          <a:xfrm>
            <a:off x="6027605" y="1602341"/>
            <a:ext cx="4741975" cy="4611387"/>
          </a:xfrm>
          <a:prstGeom prst="rect">
            <a:avLst/>
          </a:prstGeom>
        </p:spPr>
      </p:pic>
    </p:spTree>
    <p:extLst>
      <p:ext uri="{BB962C8B-B14F-4D97-AF65-F5344CB8AC3E}">
        <p14:creationId xmlns:p14="http://schemas.microsoft.com/office/powerpoint/2010/main" val="55876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DD5123-6AD5-4020-9AF3-F62E1B8ADF96}"/>
              </a:ext>
            </a:extLst>
          </p:cNvPr>
          <p:cNvSpPr>
            <a:spLocks noGrp="1"/>
          </p:cNvSpPr>
          <p:nvPr>
            <p:ph type="body" idx="1"/>
          </p:nvPr>
        </p:nvSpPr>
        <p:spPr/>
        <p:txBody>
          <a:bodyPr/>
          <a:lstStyle/>
          <a:p>
            <a:r>
              <a:rPr lang="en-CA" dirty="0"/>
              <a:t>How does it happen? Common Points of Entry…</a:t>
            </a:r>
          </a:p>
        </p:txBody>
      </p:sp>
      <p:sp>
        <p:nvSpPr>
          <p:cNvPr id="3" name="Title 2">
            <a:extLst>
              <a:ext uri="{FF2B5EF4-FFF2-40B4-BE49-F238E27FC236}">
                <a16:creationId xmlns:a16="http://schemas.microsoft.com/office/drawing/2014/main" id="{A2903F17-22E4-492E-B7EC-A2C06BC8FF7A}"/>
              </a:ext>
            </a:extLst>
          </p:cNvPr>
          <p:cNvSpPr>
            <a:spLocks noGrp="1"/>
          </p:cNvSpPr>
          <p:nvPr>
            <p:ph type="title"/>
          </p:nvPr>
        </p:nvSpPr>
        <p:spPr/>
        <p:txBody>
          <a:bodyPr/>
          <a:lstStyle/>
          <a:p>
            <a:r>
              <a:rPr lang="en-CA" dirty="0"/>
              <a:t>Common Points of Access</a:t>
            </a:r>
          </a:p>
        </p:txBody>
      </p:sp>
      <p:sp>
        <p:nvSpPr>
          <p:cNvPr id="4" name="Slide Number Placeholder 3">
            <a:extLst>
              <a:ext uri="{FF2B5EF4-FFF2-40B4-BE49-F238E27FC236}">
                <a16:creationId xmlns:a16="http://schemas.microsoft.com/office/drawing/2014/main" id="{28C29498-F879-4D9F-91AF-DECB236DA8A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104" name="Freeform 5">
            <a:extLst>
              <a:ext uri="{FF2B5EF4-FFF2-40B4-BE49-F238E27FC236}">
                <a16:creationId xmlns:a16="http://schemas.microsoft.com/office/drawing/2014/main" id="{3D6EE245-8876-47C5-8793-0273A54CC1B2}"/>
              </a:ext>
            </a:extLst>
          </p:cNvPr>
          <p:cNvSpPr>
            <a:spLocks/>
          </p:cNvSpPr>
          <p:nvPr/>
        </p:nvSpPr>
        <p:spPr bwMode="auto">
          <a:xfrm>
            <a:off x="3560170" y="3070275"/>
            <a:ext cx="1578456" cy="1576528"/>
          </a:xfrm>
          <a:custGeom>
            <a:avLst/>
            <a:gdLst>
              <a:gd name="T0" fmla="*/ 653 w 669"/>
              <a:gd name="T1" fmla="*/ 318 h 668"/>
              <a:gd name="T2" fmla="*/ 637 w 669"/>
              <a:gd name="T3" fmla="*/ 334 h 668"/>
              <a:gd name="T4" fmla="*/ 334 w 669"/>
              <a:gd name="T5" fmla="*/ 636 h 668"/>
              <a:gd name="T6" fmla="*/ 32 w 669"/>
              <a:gd name="T7" fmla="*/ 334 h 668"/>
              <a:gd name="T8" fmla="*/ 334 w 669"/>
              <a:gd name="T9" fmla="*/ 32 h 668"/>
              <a:gd name="T10" fmla="*/ 542 w 669"/>
              <a:gd name="T11" fmla="*/ 115 h 668"/>
              <a:gd name="T12" fmla="*/ 572 w 669"/>
              <a:gd name="T13" fmla="*/ 148 h 668"/>
              <a:gd name="T14" fmla="*/ 544 w 669"/>
              <a:gd name="T15" fmla="*/ 150 h 668"/>
              <a:gd name="T16" fmla="*/ 632 w 669"/>
              <a:gd name="T17" fmla="*/ 221 h 668"/>
              <a:gd name="T18" fmla="*/ 622 w 669"/>
              <a:gd name="T19" fmla="*/ 109 h 668"/>
              <a:gd name="T20" fmla="*/ 602 w 669"/>
              <a:gd name="T21" fmla="*/ 134 h 668"/>
              <a:gd name="T22" fmla="*/ 565 w 669"/>
              <a:gd name="T23" fmla="*/ 92 h 668"/>
              <a:gd name="T24" fmla="*/ 334 w 669"/>
              <a:gd name="T25" fmla="*/ 0 h 668"/>
              <a:gd name="T26" fmla="*/ 0 w 669"/>
              <a:gd name="T27" fmla="*/ 334 h 668"/>
              <a:gd name="T28" fmla="*/ 334 w 669"/>
              <a:gd name="T29" fmla="*/ 668 h 668"/>
              <a:gd name="T30" fmla="*/ 669 w 669"/>
              <a:gd name="T31" fmla="*/ 334 h 668"/>
              <a:gd name="T32" fmla="*/ 653 w 669"/>
              <a:gd name="T33" fmla="*/ 31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9" h="668">
                <a:moveTo>
                  <a:pt x="653" y="318"/>
                </a:moveTo>
                <a:cubicBezTo>
                  <a:pt x="644" y="318"/>
                  <a:pt x="637" y="325"/>
                  <a:pt x="637" y="334"/>
                </a:cubicBezTo>
                <a:cubicBezTo>
                  <a:pt x="637" y="501"/>
                  <a:pt x="501" y="636"/>
                  <a:pt x="334" y="636"/>
                </a:cubicBezTo>
                <a:cubicBezTo>
                  <a:pt x="167" y="636"/>
                  <a:pt x="32" y="501"/>
                  <a:pt x="32" y="334"/>
                </a:cubicBezTo>
                <a:cubicBezTo>
                  <a:pt x="32" y="167"/>
                  <a:pt x="167" y="32"/>
                  <a:pt x="334" y="32"/>
                </a:cubicBezTo>
                <a:cubicBezTo>
                  <a:pt x="412" y="32"/>
                  <a:pt x="486" y="61"/>
                  <a:pt x="542" y="115"/>
                </a:cubicBezTo>
                <a:cubicBezTo>
                  <a:pt x="553" y="125"/>
                  <a:pt x="563" y="136"/>
                  <a:pt x="572" y="148"/>
                </a:cubicBezTo>
                <a:cubicBezTo>
                  <a:pt x="544" y="150"/>
                  <a:pt x="544" y="150"/>
                  <a:pt x="544" y="150"/>
                </a:cubicBezTo>
                <a:cubicBezTo>
                  <a:pt x="632" y="221"/>
                  <a:pt x="632" y="221"/>
                  <a:pt x="632" y="221"/>
                </a:cubicBezTo>
                <a:cubicBezTo>
                  <a:pt x="622" y="109"/>
                  <a:pt x="622" y="109"/>
                  <a:pt x="622" y="109"/>
                </a:cubicBezTo>
                <a:cubicBezTo>
                  <a:pt x="602" y="134"/>
                  <a:pt x="602" y="134"/>
                  <a:pt x="602" y="134"/>
                </a:cubicBezTo>
                <a:cubicBezTo>
                  <a:pt x="591" y="119"/>
                  <a:pt x="578" y="104"/>
                  <a:pt x="565" y="92"/>
                </a:cubicBezTo>
                <a:cubicBezTo>
                  <a:pt x="502" y="32"/>
                  <a:pt x="420" y="0"/>
                  <a:pt x="334" y="0"/>
                </a:cubicBezTo>
                <a:cubicBezTo>
                  <a:pt x="150" y="0"/>
                  <a:pt x="0" y="150"/>
                  <a:pt x="0" y="334"/>
                </a:cubicBezTo>
                <a:cubicBezTo>
                  <a:pt x="0" y="518"/>
                  <a:pt x="150" y="668"/>
                  <a:pt x="334" y="668"/>
                </a:cubicBezTo>
                <a:cubicBezTo>
                  <a:pt x="519" y="668"/>
                  <a:pt x="669" y="518"/>
                  <a:pt x="669" y="334"/>
                </a:cubicBezTo>
                <a:cubicBezTo>
                  <a:pt x="669" y="325"/>
                  <a:pt x="661" y="318"/>
                  <a:pt x="653" y="318"/>
                </a:cubicBezTo>
                <a:close/>
              </a:path>
            </a:pathLst>
          </a:custGeom>
          <a:solidFill>
            <a:schemeClr val="tx2"/>
          </a:solidFill>
          <a:ln>
            <a:noFill/>
          </a:ln>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grpSp>
        <p:nvGrpSpPr>
          <p:cNvPr id="105" name="Group 104">
            <a:extLst>
              <a:ext uri="{FF2B5EF4-FFF2-40B4-BE49-F238E27FC236}">
                <a16:creationId xmlns:a16="http://schemas.microsoft.com/office/drawing/2014/main" id="{7E93CF64-DC33-43A4-AE30-BECA8A06B40E}"/>
              </a:ext>
            </a:extLst>
          </p:cNvPr>
          <p:cNvGrpSpPr/>
          <p:nvPr/>
        </p:nvGrpSpPr>
        <p:grpSpPr>
          <a:xfrm>
            <a:off x="4442020" y="2196141"/>
            <a:ext cx="1609331" cy="1580386"/>
            <a:chOff x="3216275" y="1519238"/>
            <a:chExt cx="1323975" cy="1300162"/>
          </a:xfrm>
          <a:solidFill>
            <a:schemeClr val="accent5"/>
          </a:solidFill>
        </p:grpSpPr>
        <p:sp>
          <p:nvSpPr>
            <p:cNvPr id="106" name="Freeform 6">
              <a:extLst>
                <a:ext uri="{FF2B5EF4-FFF2-40B4-BE49-F238E27FC236}">
                  <a16:creationId xmlns:a16="http://schemas.microsoft.com/office/drawing/2014/main" id="{33C526AD-B4B9-4337-9449-20B7D33D42A2}"/>
                </a:ext>
              </a:extLst>
            </p:cNvPr>
            <p:cNvSpPr>
              <a:spLocks/>
            </p:cNvSpPr>
            <p:nvPr/>
          </p:nvSpPr>
          <p:spPr bwMode="auto">
            <a:xfrm>
              <a:off x="3248025" y="2343150"/>
              <a:ext cx="1230313" cy="476250"/>
            </a:xfrm>
            <a:custGeom>
              <a:avLst/>
              <a:gdLst>
                <a:gd name="T0" fmla="*/ 318 w 635"/>
                <a:gd name="T1" fmla="*/ 245 h 245"/>
                <a:gd name="T2" fmla="*/ 3 w 635"/>
                <a:gd name="T3" fmla="*/ 24 h 245"/>
                <a:gd name="T4" fmla="*/ 13 w 635"/>
                <a:gd name="T5" fmla="*/ 3 h 245"/>
                <a:gd name="T6" fmla="*/ 33 w 635"/>
                <a:gd name="T7" fmla="*/ 13 h 245"/>
                <a:gd name="T8" fmla="*/ 318 w 635"/>
                <a:gd name="T9" fmla="*/ 213 h 245"/>
                <a:gd name="T10" fmla="*/ 602 w 635"/>
                <a:gd name="T11" fmla="*/ 16 h 245"/>
                <a:gd name="T12" fmla="*/ 622 w 635"/>
                <a:gd name="T13" fmla="*/ 6 h 245"/>
                <a:gd name="T14" fmla="*/ 632 w 635"/>
                <a:gd name="T15" fmla="*/ 27 h 245"/>
                <a:gd name="T16" fmla="*/ 318 w 635"/>
                <a:gd name="T1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5" h="245">
                  <a:moveTo>
                    <a:pt x="318" y="245"/>
                  </a:moveTo>
                  <a:cubicBezTo>
                    <a:pt x="177" y="245"/>
                    <a:pt x="51" y="156"/>
                    <a:pt x="3" y="24"/>
                  </a:cubicBezTo>
                  <a:cubicBezTo>
                    <a:pt x="0" y="15"/>
                    <a:pt x="5" y="6"/>
                    <a:pt x="13" y="3"/>
                  </a:cubicBezTo>
                  <a:cubicBezTo>
                    <a:pt x="21" y="0"/>
                    <a:pt x="30" y="4"/>
                    <a:pt x="33" y="13"/>
                  </a:cubicBezTo>
                  <a:cubicBezTo>
                    <a:pt x="76" y="133"/>
                    <a:pt x="191" y="213"/>
                    <a:pt x="318" y="213"/>
                  </a:cubicBezTo>
                  <a:cubicBezTo>
                    <a:pt x="444" y="213"/>
                    <a:pt x="558" y="134"/>
                    <a:pt x="602" y="16"/>
                  </a:cubicBezTo>
                  <a:cubicBezTo>
                    <a:pt x="605" y="8"/>
                    <a:pt x="614" y="3"/>
                    <a:pt x="622" y="6"/>
                  </a:cubicBezTo>
                  <a:cubicBezTo>
                    <a:pt x="630" y="10"/>
                    <a:pt x="635" y="19"/>
                    <a:pt x="632" y="27"/>
                  </a:cubicBezTo>
                  <a:cubicBezTo>
                    <a:pt x="583" y="157"/>
                    <a:pt x="457" y="245"/>
                    <a:pt x="318"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07" name="Freeform 7">
              <a:extLst>
                <a:ext uri="{FF2B5EF4-FFF2-40B4-BE49-F238E27FC236}">
                  <a16:creationId xmlns:a16="http://schemas.microsoft.com/office/drawing/2014/main" id="{1851B745-EF4F-46A3-8840-4AA09922ECA4}"/>
                </a:ext>
              </a:extLst>
            </p:cNvPr>
            <p:cNvSpPr>
              <a:spLocks/>
            </p:cNvSpPr>
            <p:nvPr/>
          </p:nvSpPr>
          <p:spPr bwMode="auto">
            <a:xfrm>
              <a:off x="3216275" y="1519238"/>
              <a:ext cx="1323975" cy="682625"/>
            </a:xfrm>
            <a:custGeom>
              <a:avLst/>
              <a:gdLst>
                <a:gd name="T0" fmla="*/ 655 w 683"/>
                <a:gd name="T1" fmla="*/ 242 h 351"/>
                <a:gd name="T2" fmla="*/ 564 w 683"/>
                <a:gd name="T3" fmla="*/ 92 h 351"/>
                <a:gd name="T4" fmla="*/ 334 w 683"/>
                <a:gd name="T5" fmla="*/ 0 h 351"/>
                <a:gd name="T6" fmla="*/ 0 w 683"/>
                <a:gd name="T7" fmla="*/ 335 h 351"/>
                <a:gd name="T8" fmla="*/ 16 w 683"/>
                <a:gd name="T9" fmla="*/ 351 h 351"/>
                <a:gd name="T10" fmla="*/ 32 w 683"/>
                <a:gd name="T11" fmla="*/ 335 h 351"/>
                <a:gd name="T12" fmla="*/ 334 w 683"/>
                <a:gd name="T13" fmla="*/ 32 h 351"/>
                <a:gd name="T14" fmla="*/ 542 w 683"/>
                <a:gd name="T15" fmla="*/ 115 h 351"/>
                <a:gd name="T16" fmla="*/ 623 w 683"/>
                <a:gd name="T17" fmla="*/ 245 h 351"/>
                <a:gd name="T18" fmla="*/ 596 w 683"/>
                <a:gd name="T19" fmla="*/ 237 h 351"/>
                <a:gd name="T20" fmla="*/ 652 w 683"/>
                <a:gd name="T21" fmla="*/ 335 h 351"/>
                <a:gd name="T22" fmla="*/ 683 w 683"/>
                <a:gd name="T23" fmla="*/ 226 h 351"/>
                <a:gd name="T24" fmla="*/ 655 w 683"/>
                <a:gd name="T25" fmla="*/ 24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3" h="351">
                  <a:moveTo>
                    <a:pt x="655" y="242"/>
                  </a:moveTo>
                  <a:cubicBezTo>
                    <a:pt x="639" y="185"/>
                    <a:pt x="608" y="133"/>
                    <a:pt x="564" y="92"/>
                  </a:cubicBezTo>
                  <a:cubicBezTo>
                    <a:pt x="502" y="33"/>
                    <a:pt x="420" y="0"/>
                    <a:pt x="334" y="0"/>
                  </a:cubicBezTo>
                  <a:cubicBezTo>
                    <a:pt x="150" y="0"/>
                    <a:pt x="0" y="150"/>
                    <a:pt x="0" y="335"/>
                  </a:cubicBezTo>
                  <a:cubicBezTo>
                    <a:pt x="0" y="343"/>
                    <a:pt x="7" y="351"/>
                    <a:pt x="16" y="351"/>
                  </a:cubicBezTo>
                  <a:cubicBezTo>
                    <a:pt x="24" y="351"/>
                    <a:pt x="32" y="343"/>
                    <a:pt x="32" y="335"/>
                  </a:cubicBezTo>
                  <a:cubicBezTo>
                    <a:pt x="32" y="168"/>
                    <a:pt x="167" y="32"/>
                    <a:pt x="334" y="32"/>
                  </a:cubicBezTo>
                  <a:cubicBezTo>
                    <a:pt x="412" y="32"/>
                    <a:pt x="486" y="62"/>
                    <a:pt x="542" y="115"/>
                  </a:cubicBezTo>
                  <a:cubicBezTo>
                    <a:pt x="580" y="151"/>
                    <a:pt x="608" y="196"/>
                    <a:pt x="623" y="245"/>
                  </a:cubicBezTo>
                  <a:cubicBezTo>
                    <a:pt x="596" y="237"/>
                    <a:pt x="596" y="237"/>
                    <a:pt x="596" y="237"/>
                  </a:cubicBezTo>
                  <a:cubicBezTo>
                    <a:pt x="652" y="335"/>
                    <a:pt x="652" y="335"/>
                    <a:pt x="652" y="335"/>
                  </a:cubicBezTo>
                  <a:cubicBezTo>
                    <a:pt x="683" y="226"/>
                    <a:pt x="683" y="226"/>
                    <a:pt x="683" y="226"/>
                  </a:cubicBezTo>
                  <a:lnTo>
                    <a:pt x="655"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grpSp>
      <p:grpSp>
        <p:nvGrpSpPr>
          <p:cNvPr id="108" name="Group 107">
            <a:extLst>
              <a:ext uri="{FF2B5EF4-FFF2-40B4-BE49-F238E27FC236}">
                <a16:creationId xmlns:a16="http://schemas.microsoft.com/office/drawing/2014/main" id="{678F4A04-54FD-4D1A-A1BD-11FA8976A7A9}"/>
              </a:ext>
            </a:extLst>
          </p:cNvPr>
          <p:cNvGrpSpPr/>
          <p:nvPr/>
        </p:nvGrpSpPr>
        <p:grpSpPr>
          <a:xfrm>
            <a:off x="5321943" y="3079923"/>
            <a:ext cx="1574597" cy="1576526"/>
            <a:chOff x="3940175" y="2246313"/>
            <a:chExt cx="1295400" cy="1296987"/>
          </a:xfrm>
          <a:solidFill>
            <a:schemeClr val="accent4"/>
          </a:solidFill>
        </p:grpSpPr>
        <p:sp>
          <p:nvSpPr>
            <p:cNvPr id="109" name="Freeform 8">
              <a:extLst>
                <a:ext uri="{FF2B5EF4-FFF2-40B4-BE49-F238E27FC236}">
                  <a16:creationId xmlns:a16="http://schemas.microsoft.com/office/drawing/2014/main" id="{4C77ECFC-5D6C-4941-B4E9-F94DE714E224}"/>
                </a:ext>
              </a:extLst>
            </p:cNvPr>
            <p:cNvSpPr>
              <a:spLocks/>
            </p:cNvSpPr>
            <p:nvPr/>
          </p:nvSpPr>
          <p:spPr bwMode="auto">
            <a:xfrm>
              <a:off x="3940175" y="2863850"/>
              <a:ext cx="1295400" cy="679450"/>
            </a:xfrm>
            <a:custGeom>
              <a:avLst/>
              <a:gdLst>
                <a:gd name="T0" fmla="*/ 334 w 668"/>
                <a:gd name="T1" fmla="*/ 350 h 350"/>
                <a:gd name="T2" fmla="*/ 0 w 668"/>
                <a:gd name="T3" fmla="*/ 16 h 350"/>
                <a:gd name="T4" fmla="*/ 16 w 668"/>
                <a:gd name="T5" fmla="*/ 0 h 350"/>
                <a:gd name="T6" fmla="*/ 32 w 668"/>
                <a:gd name="T7" fmla="*/ 16 h 350"/>
                <a:gd name="T8" fmla="*/ 334 w 668"/>
                <a:gd name="T9" fmla="*/ 318 h 350"/>
                <a:gd name="T10" fmla="*/ 635 w 668"/>
                <a:gd name="T11" fmla="*/ 47 h 350"/>
                <a:gd name="T12" fmla="*/ 652 w 668"/>
                <a:gd name="T13" fmla="*/ 33 h 350"/>
                <a:gd name="T14" fmla="*/ 667 w 668"/>
                <a:gd name="T15" fmla="*/ 50 h 350"/>
                <a:gd name="T16" fmla="*/ 559 w 668"/>
                <a:gd name="T17" fmla="*/ 264 h 350"/>
                <a:gd name="T18" fmla="*/ 334 w 668"/>
                <a:gd name="T19"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8" h="350">
                  <a:moveTo>
                    <a:pt x="334" y="350"/>
                  </a:moveTo>
                  <a:cubicBezTo>
                    <a:pt x="150" y="350"/>
                    <a:pt x="0" y="200"/>
                    <a:pt x="0" y="16"/>
                  </a:cubicBezTo>
                  <a:cubicBezTo>
                    <a:pt x="0" y="7"/>
                    <a:pt x="7" y="0"/>
                    <a:pt x="16" y="0"/>
                  </a:cubicBezTo>
                  <a:cubicBezTo>
                    <a:pt x="24" y="0"/>
                    <a:pt x="32" y="7"/>
                    <a:pt x="32" y="16"/>
                  </a:cubicBezTo>
                  <a:cubicBezTo>
                    <a:pt x="32" y="183"/>
                    <a:pt x="167" y="318"/>
                    <a:pt x="334" y="318"/>
                  </a:cubicBezTo>
                  <a:cubicBezTo>
                    <a:pt x="490" y="318"/>
                    <a:pt x="619" y="202"/>
                    <a:pt x="635" y="47"/>
                  </a:cubicBezTo>
                  <a:cubicBezTo>
                    <a:pt x="636" y="38"/>
                    <a:pt x="644" y="32"/>
                    <a:pt x="652" y="33"/>
                  </a:cubicBezTo>
                  <a:cubicBezTo>
                    <a:pt x="661" y="34"/>
                    <a:pt x="668" y="41"/>
                    <a:pt x="667" y="50"/>
                  </a:cubicBezTo>
                  <a:cubicBezTo>
                    <a:pt x="658" y="132"/>
                    <a:pt x="620" y="208"/>
                    <a:pt x="559" y="264"/>
                  </a:cubicBezTo>
                  <a:cubicBezTo>
                    <a:pt x="497" y="320"/>
                    <a:pt x="417" y="350"/>
                    <a:pt x="334" y="3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10" name="Freeform 9">
              <a:extLst>
                <a:ext uri="{FF2B5EF4-FFF2-40B4-BE49-F238E27FC236}">
                  <a16:creationId xmlns:a16="http://schemas.microsoft.com/office/drawing/2014/main" id="{37274988-F506-49BD-AEC4-74365E459946}"/>
                </a:ext>
              </a:extLst>
            </p:cNvPr>
            <p:cNvSpPr>
              <a:spLocks/>
            </p:cNvSpPr>
            <p:nvPr/>
          </p:nvSpPr>
          <p:spPr bwMode="auto">
            <a:xfrm>
              <a:off x="3970338" y="2246313"/>
              <a:ext cx="1201738" cy="465138"/>
            </a:xfrm>
            <a:custGeom>
              <a:avLst/>
              <a:gdLst>
                <a:gd name="T0" fmla="*/ 619 w 619"/>
                <a:gd name="T1" fmla="*/ 229 h 240"/>
                <a:gd name="T2" fmla="*/ 611 w 619"/>
                <a:gd name="T3" fmla="*/ 117 h 240"/>
                <a:gd name="T4" fmla="*/ 591 w 619"/>
                <a:gd name="T5" fmla="*/ 141 h 240"/>
                <a:gd name="T6" fmla="*/ 548 w 619"/>
                <a:gd name="T7" fmla="*/ 92 h 240"/>
                <a:gd name="T8" fmla="*/ 318 w 619"/>
                <a:gd name="T9" fmla="*/ 0 h 240"/>
                <a:gd name="T10" fmla="*/ 123 w 619"/>
                <a:gd name="T11" fmla="*/ 60 h 240"/>
                <a:gd name="T12" fmla="*/ 3 w 619"/>
                <a:gd name="T13" fmla="*/ 218 h 240"/>
                <a:gd name="T14" fmla="*/ 12 w 619"/>
                <a:gd name="T15" fmla="*/ 239 h 240"/>
                <a:gd name="T16" fmla="*/ 18 w 619"/>
                <a:gd name="T17" fmla="*/ 240 h 240"/>
                <a:gd name="T18" fmla="*/ 33 w 619"/>
                <a:gd name="T19" fmla="*/ 229 h 240"/>
                <a:gd name="T20" fmla="*/ 142 w 619"/>
                <a:gd name="T21" fmla="*/ 86 h 240"/>
                <a:gd name="T22" fmla="*/ 318 w 619"/>
                <a:gd name="T23" fmla="*/ 32 h 240"/>
                <a:gd name="T24" fmla="*/ 526 w 619"/>
                <a:gd name="T25" fmla="*/ 115 h 240"/>
                <a:gd name="T26" fmla="*/ 561 w 619"/>
                <a:gd name="T27" fmla="*/ 154 h 240"/>
                <a:gd name="T28" fmla="*/ 533 w 619"/>
                <a:gd name="T29" fmla="*/ 156 h 240"/>
                <a:gd name="T30" fmla="*/ 619 w 619"/>
                <a:gd name="T31" fmla="*/ 2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240">
                  <a:moveTo>
                    <a:pt x="619" y="229"/>
                  </a:moveTo>
                  <a:cubicBezTo>
                    <a:pt x="611" y="117"/>
                    <a:pt x="611" y="117"/>
                    <a:pt x="611" y="117"/>
                  </a:cubicBezTo>
                  <a:cubicBezTo>
                    <a:pt x="591" y="141"/>
                    <a:pt x="591" y="141"/>
                    <a:pt x="591" y="141"/>
                  </a:cubicBezTo>
                  <a:cubicBezTo>
                    <a:pt x="578" y="123"/>
                    <a:pt x="564" y="106"/>
                    <a:pt x="548" y="92"/>
                  </a:cubicBezTo>
                  <a:cubicBezTo>
                    <a:pt x="486" y="32"/>
                    <a:pt x="404" y="0"/>
                    <a:pt x="318" y="0"/>
                  </a:cubicBezTo>
                  <a:cubicBezTo>
                    <a:pt x="247" y="0"/>
                    <a:pt x="180" y="21"/>
                    <a:pt x="123" y="60"/>
                  </a:cubicBezTo>
                  <a:cubicBezTo>
                    <a:pt x="67" y="99"/>
                    <a:pt x="25" y="154"/>
                    <a:pt x="3" y="218"/>
                  </a:cubicBezTo>
                  <a:cubicBezTo>
                    <a:pt x="0" y="227"/>
                    <a:pt x="4" y="236"/>
                    <a:pt x="12" y="239"/>
                  </a:cubicBezTo>
                  <a:cubicBezTo>
                    <a:pt x="14" y="239"/>
                    <a:pt x="16" y="240"/>
                    <a:pt x="18" y="240"/>
                  </a:cubicBezTo>
                  <a:cubicBezTo>
                    <a:pt x="24" y="240"/>
                    <a:pt x="31" y="236"/>
                    <a:pt x="33" y="229"/>
                  </a:cubicBezTo>
                  <a:cubicBezTo>
                    <a:pt x="53" y="171"/>
                    <a:pt x="91" y="122"/>
                    <a:pt x="142" y="86"/>
                  </a:cubicBezTo>
                  <a:cubicBezTo>
                    <a:pt x="193" y="51"/>
                    <a:pt x="254" y="32"/>
                    <a:pt x="318" y="32"/>
                  </a:cubicBezTo>
                  <a:cubicBezTo>
                    <a:pt x="396" y="32"/>
                    <a:pt x="470" y="61"/>
                    <a:pt x="526" y="115"/>
                  </a:cubicBezTo>
                  <a:cubicBezTo>
                    <a:pt x="539" y="127"/>
                    <a:pt x="551" y="140"/>
                    <a:pt x="561" y="154"/>
                  </a:cubicBezTo>
                  <a:cubicBezTo>
                    <a:pt x="533" y="156"/>
                    <a:pt x="533" y="156"/>
                    <a:pt x="533" y="156"/>
                  </a:cubicBezTo>
                  <a:lnTo>
                    <a:pt x="619"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grpSp>
      <p:grpSp>
        <p:nvGrpSpPr>
          <p:cNvPr id="111" name="Group 110">
            <a:extLst>
              <a:ext uri="{FF2B5EF4-FFF2-40B4-BE49-F238E27FC236}">
                <a16:creationId xmlns:a16="http://schemas.microsoft.com/office/drawing/2014/main" id="{44B5FFD0-A6E2-450F-ADAC-9697392718CD}"/>
              </a:ext>
            </a:extLst>
          </p:cNvPr>
          <p:cNvGrpSpPr/>
          <p:nvPr/>
        </p:nvGrpSpPr>
        <p:grpSpPr>
          <a:xfrm>
            <a:off x="6186427" y="2254031"/>
            <a:ext cx="1588106" cy="1578456"/>
            <a:chOff x="4651375" y="1566863"/>
            <a:chExt cx="1306513" cy="1298575"/>
          </a:xfrm>
          <a:solidFill>
            <a:schemeClr val="tx2"/>
          </a:solidFill>
        </p:grpSpPr>
        <p:sp>
          <p:nvSpPr>
            <p:cNvPr id="112" name="Freeform 10">
              <a:extLst>
                <a:ext uri="{FF2B5EF4-FFF2-40B4-BE49-F238E27FC236}">
                  <a16:creationId xmlns:a16="http://schemas.microsoft.com/office/drawing/2014/main" id="{FAD25E0A-3769-4C77-947C-8123EB9BFADB}"/>
                </a:ext>
              </a:extLst>
            </p:cNvPr>
            <p:cNvSpPr>
              <a:spLocks/>
            </p:cNvSpPr>
            <p:nvPr/>
          </p:nvSpPr>
          <p:spPr bwMode="auto">
            <a:xfrm>
              <a:off x="4668838" y="2343150"/>
              <a:ext cx="1260475" cy="522288"/>
            </a:xfrm>
            <a:custGeom>
              <a:avLst/>
              <a:gdLst>
                <a:gd name="T0" fmla="*/ 325 w 650"/>
                <a:gd name="T1" fmla="*/ 269 h 269"/>
                <a:gd name="T2" fmla="*/ 2 w 650"/>
                <a:gd name="T3" fmla="*/ 22 h 269"/>
                <a:gd name="T4" fmla="*/ 14 w 650"/>
                <a:gd name="T5" fmla="*/ 3 h 269"/>
                <a:gd name="T6" fmla="*/ 33 w 650"/>
                <a:gd name="T7" fmla="*/ 14 h 269"/>
                <a:gd name="T8" fmla="*/ 325 w 650"/>
                <a:gd name="T9" fmla="*/ 237 h 269"/>
                <a:gd name="T10" fmla="*/ 617 w 650"/>
                <a:gd name="T11" fmla="*/ 14 h 269"/>
                <a:gd name="T12" fmla="*/ 636 w 650"/>
                <a:gd name="T13" fmla="*/ 3 h 269"/>
                <a:gd name="T14" fmla="*/ 648 w 650"/>
                <a:gd name="T15" fmla="*/ 22 h 269"/>
                <a:gd name="T16" fmla="*/ 325 w 650"/>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269">
                  <a:moveTo>
                    <a:pt x="325" y="269"/>
                  </a:moveTo>
                  <a:cubicBezTo>
                    <a:pt x="174" y="269"/>
                    <a:pt x="42" y="167"/>
                    <a:pt x="2" y="22"/>
                  </a:cubicBezTo>
                  <a:cubicBezTo>
                    <a:pt x="0" y="14"/>
                    <a:pt x="5" y="5"/>
                    <a:pt x="14" y="3"/>
                  </a:cubicBezTo>
                  <a:cubicBezTo>
                    <a:pt x="22" y="0"/>
                    <a:pt x="31" y="5"/>
                    <a:pt x="33" y="14"/>
                  </a:cubicBezTo>
                  <a:cubicBezTo>
                    <a:pt x="69" y="145"/>
                    <a:pt x="189" y="237"/>
                    <a:pt x="325" y="237"/>
                  </a:cubicBezTo>
                  <a:cubicBezTo>
                    <a:pt x="461" y="237"/>
                    <a:pt x="581" y="145"/>
                    <a:pt x="617" y="14"/>
                  </a:cubicBezTo>
                  <a:cubicBezTo>
                    <a:pt x="619" y="5"/>
                    <a:pt x="628" y="0"/>
                    <a:pt x="636" y="3"/>
                  </a:cubicBezTo>
                  <a:cubicBezTo>
                    <a:pt x="645" y="5"/>
                    <a:pt x="650" y="14"/>
                    <a:pt x="648" y="22"/>
                  </a:cubicBezTo>
                  <a:cubicBezTo>
                    <a:pt x="608" y="167"/>
                    <a:pt x="476" y="269"/>
                    <a:pt x="325"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13" name="Freeform 11">
              <a:extLst>
                <a:ext uri="{FF2B5EF4-FFF2-40B4-BE49-F238E27FC236}">
                  <a16:creationId xmlns:a16="http://schemas.microsoft.com/office/drawing/2014/main" id="{94EA4093-7F19-4472-AC0A-2BF4EF66D865}"/>
                </a:ext>
              </a:extLst>
            </p:cNvPr>
            <p:cNvSpPr>
              <a:spLocks/>
            </p:cNvSpPr>
            <p:nvPr/>
          </p:nvSpPr>
          <p:spPr bwMode="auto">
            <a:xfrm>
              <a:off x="4651375" y="1566863"/>
              <a:ext cx="1306513" cy="635000"/>
            </a:xfrm>
            <a:custGeom>
              <a:avLst/>
              <a:gdLst>
                <a:gd name="T0" fmla="*/ 648 w 674"/>
                <a:gd name="T1" fmla="*/ 218 h 327"/>
                <a:gd name="T2" fmla="*/ 564 w 674"/>
                <a:gd name="T3" fmla="*/ 92 h 327"/>
                <a:gd name="T4" fmla="*/ 334 w 674"/>
                <a:gd name="T5" fmla="*/ 0 h 327"/>
                <a:gd name="T6" fmla="*/ 106 w 674"/>
                <a:gd name="T7" fmla="*/ 90 h 327"/>
                <a:gd name="T8" fmla="*/ 1 w 674"/>
                <a:gd name="T9" fmla="*/ 309 h 327"/>
                <a:gd name="T10" fmla="*/ 15 w 674"/>
                <a:gd name="T11" fmla="*/ 327 h 327"/>
                <a:gd name="T12" fmla="*/ 16 w 674"/>
                <a:gd name="T13" fmla="*/ 327 h 327"/>
                <a:gd name="T14" fmla="*/ 32 w 674"/>
                <a:gd name="T15" fmla="*/ 312 h 327"/>
                <a:gd name="T16" fmla="*/ 334 w 674"/>
                <a:gd name="T17" fmla="*/ 32 h 327"/>
                <a:gd name="T18" fmla="*/ 542 w 674"/>
                <a:gd name="T19" fmla="*/ 115 h 327"/>
                <a:gd name="T20" fmla="*/ 615 w 674"/>
                <a:gd name="T21" fmla="*/ 223 h 327"/>
                <a:gd name="T22" fmla="*/ 588 w 674"/>
                <a:gd name="T23" fmla="*/ 218 h 327"/>
                <a:gd name="T24" fmla="*/ 652 w 674"/>
                <a:gd name="T25" fmla="*/ 311 h 327"/>
                <a:gd name="T26" fmla="*/ 674 w 674"/>
                <a:gd name="T27" fmla="*/ 200 h 327"/>
                <a:gd name="T28" fmla="*/ 648 w 674"/>
                <a:gd name="T29" fmla="*/ 21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4" h="327">
                  <a:moveTo>
                    <a:pt x="648" y="218"/>
                  </a:moveTo>
                  <a:cubicBezTo>
                    <a:pt x="630" y="170"/>
                    <a:pt x="601" y="127"/>
                    <a:pt x="564" y="92"/>
                  </a:cubicBezTo>
                  <a:cubicBezTo>
                    <a:pt x="502" y="33"/>
                    <a:pt x="420" y="0"/>
                    <a:pt x="334" y="0"/>
                  </a:cubicBezTo>
                  <a:cubicBezTo>
                    <a:pt x="249" y="0"/>
                    <a:pt x="168" y="32"/>
                    <a:pt x="106" y="90"/>
                  </a:cubicBezTo>
                  <a:cubicBezTo>
                    <a:pt x="44" y="147"/>
                    <a:pt x="7" y="225"/>
                    <a:pt x="1" y="309"/>
                  </a:cubicBezTo>
                  <a:cubicBezTo>
                    <a:pt x="0" y="318"/>
                    <a:pt x="6" y="326"/>
                    <a:pt x="15" y="327"/>
                  </a:cubicBezTo>
                  <a:cubicBezTo>
                    <a:pt x="16" y="327"/>
                    <a:pt x="16" y="327"/>
                    <a:pt x="16" y="327"/>
                  </a:cubicBezTo>
                  <a:cubicBezTo>
                    <a:pt x="25" y="327"/>
                    <a:pt x="32" y="320"/>
                    <a:pt x="32" y="312"/>
                  </a:cubicBezTo>
                  <a:cubicBezTo>
                    <a:pt x="44" y="155"/>
                    <a:pt x="176" y="32"/>
                    <a:pt x="334" y="32"/>
                  </a:cubicBezTo>
                  <a:cubicBezTo>
                    <a:pt x="412" y="32"/>
                    <a:pt x="486" y="62"/>
                    <a:pt x="542" y="115"/>
                  </a:cubicBezTo>
                  <a:cubicBezTo>
                    <a:pt x="574" y="146"/>
                    <a:pt x="599" y="183"/>
                    <a:pt x="615" y="223"/>
                  </a:cubicBezTo>
                  <a:cubicBezTo>
                    <a:pt x="588" y="218"/>
                    <a:pt x="588" y="218"/>
                    <a:pt x="588" y="218"/>
                  </a:cubicBezTo>
                  <a:cubicBezTo>
                    <a:pt x="652" y="311"/>
                    <a:pt x="652" y="311"/>
                    <a:pt x="652" y="311"/>
                  </a:cubicBezTo>
                  <a:cubicBezTo>
                    <a:pt x="674" y="200"/>
                    <a:pt x="674" y="200"/>
                    <a:pt x="674" y="200"/>
                  </a:cubicBezTo>
                  <a:lnTo>
                    <a:pt x="648"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grpSp>
      <p:grpSp>
        <p:nvGrpSpPr>
          <p:cNvPr id="114" name="Group 113">
            <a:extLst>
              <a:ext uri="{FF2B5EF4-FFF2-40B4-BE49-F238E27FC236}">
                <a16:creationId xmlns:a16="http://schemas.microsoft.com/office/drawing/2014/main" id="{B1654E88-4F31-4448-9EDF-6FFB807DE14F}"/>
              </a:ext>
            </a:extLst>
          </p:cNvPr>
          <p:cNvGrpSpPr/>
          <p:nvPr/>
        </p:nvGrpSpPr>
        <p:grpSpPr>
          <a:xfrm>
            <a:off x="7037673" y="3079921"/>
            <a:ext cx="1572668" cy="1576528"/>
            <a:chOff x="5359400" y="2246313"/>
            <a:chExt cx="1293813" cy="1296988"/>
          </a:xfrm>
          <a:solidFill>
            <a:schemeClr val="accent5"/>
          </a:solidFill>
        </p:grpSpPr>
        <p:sp>
          <p:nvSpPr>
            <p:cNvPr id="115" name="Freeform 12">
              <a:extLst>
                <a:ext uri="{FF2B5EF4-FFF2-40B4-BE49-F238E27FC236}">
                  <a16:creationId xmlns:a16="http://schemas.microsoft.com/office/drawing/2014/main" id="{93DF84A8-7B4D-48D0-8B8F-EF601181F488}"/>
                </a:ext>
              </a:extLst>
            </p:cNvPr>
            <p:cNvSpPr>
              <a:spLocks/>
            </p:cNvSpPr>
            <p:nvPr/>
          </p:nvSpPr>
          <p:spPr bwMode="auto">
            <a:xfrm>
              <a:off x="5359400" y="2925763"/>
              <a:ext cx="1293813" cy="617538"/>
            </a:xfrm>
            <a:custGeom>
              <a:avLst/>
              <a:gdLst>
                <a:gd name="T0" fmla="*/ 334 w 667"/>
                <a:gd name="T1" fmla="*/ 318 h 318"/>
                <a:gd name="T2" fmla="*/ 109 w 667"/>
                <a:gd name="T3" fmla="*/ 232 h 318"/>
                <a:gd name="T4" fmla="*/ 1 w 667"/>
                <a:gd name="T5" fmla="*/ 18 h 318"/>
                <a:gd name="T6" fmla="*/ 15 w 667"/>
                <a:gd name="T7" fmla="*/ 1 h 318"/>
                <a:gd name="T8" fmla="*/ 33 w 667"/>
                <a:gd name="T9" fmla="*/ 15 h 318"/>
                <a:gd name="T10" fmla="*/ 334 w 667"/>
                <a:gd name="T11" fmla="*/ 286 h 318"/>
                <a:gd name="T12" fmla="*/ 635 w 667"/>
                <a:gd name="T13" fmla="*/ 15 h 318"/>
                <a:gd name="T14" fmla="*/ 652 w 667"/>
                <a:gd name="T15" fmla="*/ 1 h 318"/>
                <a:gd name="T16" fmla="*/ 667 w 667"/>
                <a:gd name="T17" fmla="*/ 18 h 318"/>
                <a:gd name="T18" fmla="*/ 559 w 667"/>
                <a:gd name="T19" fmla="*/ 232 h 318"/>
                <a:gd name="T20" fmla="*/ 334 w 667"/>
                <a:gd name="T2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318">
                  <a:moveTo>
                    <a:pt x="334" y="318"/>
                  </a:moveTo>
                  <a:cubicBezTo>
                    <a:pt x="250" y="318"/>
                    <a:pt x="171" y="288"/>
                    <a:pt x="109" y="232"/>
                  </a:cubicBezTo>
                  <a:cubicBezTo>
                    <a:pt x="48" y="176"/>
                    <a:pt x="9" y="100"/>
                    <a:pt x="1" y="18"/>
                  </a:cubicBezTo>
                  <a:cubicBezTo>
                    <a:pt x="0" y="9"/>
                    <a:pt x="7" y="2"/>
                    <a:pt x="15" y="1"/>
                  </a:cubicBezTo>
                  <a:cubicBezTo>
                    <a:pt x="24" y="0"/>
                    <a:pt x="32" y="6"/>
                    <a:pt x="33" y="15"/>
                  </a:cubicBezTo>
                  <a:cubicBezTo>
                    <a:pt x="49" y="170"/>
                    <a:pt x="178" y="286"/>
                    <a:pt x="334" y="286"/>
                  </a:cubicBezTo>
                  <a:cubicBezTo>
                    <a:pt x="490" y="286"/>
                    <a:pt x="619" y="170"/>
                    <a:pt x="635" y="15"/>
                  </a:cubicBezTo>
                  <a:cubicBezTo>
                    <a:pt x="636" y="6"/>
                    <a:pt x="643" y="0"/>
                    <a:pt x="652" y="1"/>
                  </a:cubicBezTo>
                  <a:cubicBezTo>
                    <a:pt x="661" y="2"/>
                    <a:pt x="667" y="9"/>
                    <a:pt x="667" y="18"/>
                  </a:cubicBezTo>
                  <a:cubicBezTo>
                    <a:pt x="658" y="100"/>
                    <a:pt x="620" y="176"/>
                    <a:pt x="559" y="232"/>
                  </a:cubicBezTo>
                  <a:cubicBezTo>
                    <a:pt x="497" y="288"/>
                    <a:pt x="417" y="318"/>
                    <a:pt x="334" y="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16" name="Freeform 13">
              <a:extLst>
                <a:ext uri="{FF2B5EF4-FFF2-40B4-BE49-F238E27FC236}">
                  <a16:creationId xmlns:a16="http://schemas.microsoft.com/office/drawing/2014/main" id="{695D5C1A-6498-425D-88C3-F6142E15DE15}"/>
                </a:ext>
              </a:extLst>
            </p:cNvPr>
            <p:cNvSpPr>
              <a:spLocks/>
            </p:cNvSpPr>
            <p:nvPr/>
          </p:nvSpPr>
          <p:spPr bwMode="auto">
            <a:xfrm>
              <a:off x="5391150" y="2246313"/>
              <a:ext cx="1200150" cy="473075"/>
            </a:xfrm>
            <a:custGeom>
              <a:avLst/>
              <a:gdLst>
                <a:gd name="T0" fmla="*/ 619 w 619"/>
                <a:gd name="T1" fmla="*/ 229 h 244"/>
                <a:gd name="T2" fmla="*/ 611 w 619"/>
                <a:gd name="T3" fmla="*/ 117 h 244"/>
                <a:gd name="T4" fmla="*/ 591 w 619"/>
                <a:gd name="T5" fmla="*/ 141 h 244"/>
                <a:gd name="T6" fmla="*/ 548 w 619"/>
                <a:gd name="T7" fmla="*/ 92 h 244"/>
                <a:gd name="T8" fmla="*/ 318 w 619"/>
                <a:gd name="T9" fmla="*/ 0 h 244"/>
                <a:gd name="T10" fmla="*/ 3 w 619"/>
                <a:gd name="T11" fmla="*/ 222 h 244"/>
                <a:gd name="T12" fmla="*/ 12 w 619"/>
                <a:gd name="T13" fmla="*/ 243 h 244"/>
                <a:gd name="T14" fmla="*/ 18 w 619"/>
                <a:gd name="T15" fmla="*/ 244 h 244"/>
                <a:gd name="T16" fmla="*/ 33 w 619"/>
                <a:gd name="T17" fmla="*/ 233 h 244"/>
                <a:gd name="T18" fmla="*/ 318 w 619"/>
                <a:gd name="T19" fmla="*/ 32 h 244"/>
                <a:gd name="T20" fmla="*/ 526 w 619"/>
                <a:gd name="T21" fmla="*/ 115 h 244"/>
                <a:gd name="T22" fmla="*/ 561 w 619"/>
                <a:gd name="T23" fmla="*/ 154 h 244"/>
                <a:gd name="T24" fmla="*/ 533 w 619"/>
                <a:gd name="T25" fmla="*/ 156 h 244"/>
                <a:gd name="T26" fmla="*/ 619 w 619"/>
                <a:gd name="T27" fmla="*/ 22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9" h="244">
                  <a:moveTo>
                    <a:pt x="619" y="229"/>
                  </a:moveTo>
                  <a:cubicBezTo>
                    <a:pt x="611" y="117"/>
                    <a:pt x="611" y="117"/>
                    <a:pt x="611" y="117"/>
                  </a:cubicBezTo>
                  <a:cubicBezTo>
                    <a:pt x="591" y="141"/>
                    <a:pt x="591" y="141"/>
                    <a:pt x="591" y="141"/>
                  </a:cubicBezTo>
                  <a:cubicBezTo>
                    <a:pt x="578" y="123"/>
                    <a:pt x="564" y="106"/>
                    <a:pt x="548" y="92"/>
                  </a:cubicBezTo>
                  <a:cubicBezTo>
                    <a:pt x="486" y="32"/>
                    <a:pt x="404" y="0"/>
                    <a:pt x="318" y="0"/>
                  </a:cubicBezTo>
                  <a:cubicBezTo>
                    <a:pt x="176" y="0"/>
                    <a:pt x="50" y="89"/>
                    <a:pt x="3" y="222"/>
                  </a:cubicBezTo>
                  <a:cubicBezTo>
                    <a:pt x="0" y="231"/>
                    <a:pt x="4" y="240"/>
                    <a:pt x="12" y="243"/>
                  </a:cubicBezTo>
                  <a:cubicBezTo>
                    <a:pt x="14" y="243"/>
                    <a:pt x="16" y="244"/>
                    <a:pt x="18" y="244"/>
                  </a:cubicBezTo>
                  <a:cubicBezTo>
                    <a:pt x="24" y="244"/>
                    <a:pt x="30" y="240"/>
                    <a:pt x="33" y="233"/>
                  </a:cubicBezTo>
                  <a:cubicBezTo>
                    <a:pt x="75" y="113"/>
                    <a:pt x="190" y="32"/>
                    <a:pt x="318" y="32"/>
                  </a:cubicBezTo>
                  <a:cubicBezTo>
                    <a:pt x="396" y="32"/>
                    <a:pt x="470" y="61"/>
                    <a:pt x="526" y="115"/>
                  </a:cubicBezTo>
                  <a:cubicBezTo>
                    <a:pt x="539" y="127"/>
                    <a:pt x="550" y="140"/>
                    <a:pt x="561" y="154"/>
                  </a:cubicBezTo>
                  <a:cubicBezTo>
                    <a:pt x="533" y="156"/>
                    <a:pt x="533" y="156"/>
                    <a:pt x="533" y="156"/>
                  </a:cubicBezTo>
                  <a:lnTo>
                    <a:pt x="619"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F1313"/>
                </a:solidFill>
                <a:effectLst/>
                <a:uLnTx/>
                <a:uFillTx/>
                <a:latin typeface="Segoe UI Semilight"/>
                <a:ea typeface="+mn-ea"/>
                <a:cs typeface="+mn-cs"/>
              </a:endParaRPr>
            </a:p>
          </p:txBody>
        </p:sp>
      </p:grpSp>
      <p:grpSp>
        <p:nvGrpSpPr>
          <p:cNvPr id="117" name="Group 116">
            <a:extLst>
              <a:ext uri="{FF2B5EF4-FFF2-40B4-BE49-F238E27FC236}">
                <a16:creationId xmlns:a16="http://schemas.microsoft.com/office/drawing/2014/main" id="{3E487DDC-5DE5-4AD0-A482-E374086E8D25}"/>
              </a:ext>
            </a:extLst>
          </p:cNvPr>
          <p:cNvGrpSpPr/>
          <p:nvPr/>
        </p:nvGrpSpPr>
        <p:grpSpPr>
          <a:xfrm>
            <a:off x="4152138" y="2811043"/>
            <a:ext cx="3874382" cy="1250277"/>
            <a:chOff x="4152138" y="2811043"/>
            <a:chExt cx="3874382" cy="1250277"/>
          </a:xfrm>
        </p:grpSpPr>
        <p:grpSp>
          <p:nvGrpSpPr>
            <p:cNvPr id="118" name="Group 117">
              <a:extLst>
                <a:ext uri="{FF2B5EF4-FFF2-40B4-BE49-F238E27FC236}">
                  <a16:creationId xmlns:a16="http://schemas.microsoft.com/office/drawing/2014/main" id="{6370F35B-CDD9-4716-84C0-43F2E6B49827}"/>
                </a:ext>
              </a:extLst>
            </p:cNvPr>
            <p:cNvGrpSpPr>
              <a:grpSpLocks noChangeAspect="1"/>
            </p:cNvGrpSpPr>
            <p:nvPr/>
          </p:nvGrpSpPr>
          <p:grpSpPr>
            <a:xfrm>
              <a:off x="6809446" y="2811043"/>
              <a:ext cx="342069" cy="385955"/>
              <a:chOff x="4639334" y="637995"/>
              <a:chExt cx="1180911" cy="1332424"/>
            </a:xfrm>
          </p:grpSpPr>
          <p:sp>
            <p:nvSpPr>
              <p:cNvPr id="150" name="Freeform 72">
                <a:extLst>
                  <a:ext uri="{FF2B5EF4-FFF2-40B4-BE49-F238E27FC236}">
                    <a16:creationId xmlns:a16="http://schemas.microsoft.com/office/drawing/2014/main" id="{3A291F2D-53DC-40E0-B388-48253EBB82EB}"/>
                  </a:ext>
                </a:extLst>
              </p:cNvPr>
              <p:cNvSpPr/>
              <p:nvPr/>
            </p:nvSpPr>
            <p:spPr>
              <a:xfrm>
                <a:off x="4639334" y="637995"/>
                <a:ext cx="1091858" cy="1332424"/>
              </a:xfrm>
              <a:custGeom>
                <a:avLst/>
                <a:gdLst>
                  <a:gd name="connsiteX0" fmla="*/ 1066511 w 1091858"/>
                  <a:gd name="connsiteY0" fmla="*/ 991141 h 1332424"/>
                  <a:gd name="connsiteX1" fmla="*/ 990311 w 1091858"/>
                  <a:gd name="connsiteY1" fmla="*/ 1006667 h 1332424"/>
                  <a:gd name="connsiteX2" fmla="*/ 324349 w 1091858"/>
                  <a:gd name="connsiteY2" fmla="*/ 1146037 h 1332424"/>
                  <a:gd name="connsiteX3" fmla="*/ 184982 w 1091858"/>
                  <a:gd name="connsiteY3" fmla="*/ 480072 h 1332424"/>
                  <a:gd name="connsiteX4" fmla="*/ 336896 w 1091858"/>
                  <a:gd name="connsiteY4" fmla="*/ 332773 h 1332424"/>
                  <a:gd name="connsiteX5" fmla="*/ 374610 w 1091858"/>
                  <a:gd name="connsiteY5" fmla="*/ 340642 h 1332424"/>
                  <a:gd name="connsiteX6" fmla="*/ 374996 w 1091858"/>
                  <a:gd name="connsiteY6" fmla="*/ 341250 h 1332424"/>
                  <a:gd name="connsiteX7" fmla="*/ 379092 w 1091858"/>
                  <a:gd name="connsiteY7" fmla="*/ 353823 h 1332424"/>
                  <a:gd name="connsiteX8" fmla="*/ 382426 w 1091858"/>
                  <a:gd name="connsiteY8" fmla="*/ 401448 h 1332424"/>
                  <a:gd name="connsiteX9" fmla="*/ 407953 w 1091858"/>
                  <a:gd name="connsiteY9" fmla="*/ 436500 h 1332424"/>
                  <a:gd name="connsiteX10" fmla="*/ 450244 w 1091858"/>
                  <a:gd name="connsiteY10" fmla="*/ 428595 h 1332424"/>
                  <a:gd name="connsiteX11" fmla="*/ 672557 w 1091858"/>
                  <a:gd name="connsiteY11" fmla="*/ 236571 h 1332424"/>
                  <a:gd name="connsiteX12" fmla="*/ 675990 w 1091858"/>
                  <a:gd name="connsiteY12" fmla="*/ 177805 h 1332424"/>
                  <a:gd name="connsiteX13" fmla="*/ 675986 w 1091858"/>
                  <a:gd name="connsiteY13" fmla="*/ 177801 h 1332424"/>
                  <a:gd name="connsiteX14" fmla="*/ 668271 w 1091858"/>
                  <a:gd name="connsiteY14" fmla="*/ 171039 h 1332424"/>
                  <a:gd name="connsiteX15" fmla="*/ 421383 w 1091858"/>
                  <a:gd name="connsiteY15" fmla="*/ 6066 h 1332424"/>
                  <a:gd name="connsiteX16" fmla="*/ 377473 w 1091858"/>
                  <a:gd name="connsiteY16" fmla="*/ 6066 h 1332424"/>
                  <a:gd name="connsiteX17" fmla="*/ 354708 w 1091858"/>
                  <a:gd name="connsiteY17" fmla="*/ 44166 h 1332424"/>
                  <a:gd name="connsiteX18" fmla="*/ 365852 w 1091858"/>
                  <a:gd name="connsiteY18" fmla="*/ 175325 h 1332424"/>
                  <a:gd name="connsiteX19" fmla="*/ 349755 w 1091858"/>
                  <a:gd name="connsiteY19" fmla="*/ 202566 h 1332424"/>
                  <a:gd name="connsiteX20" fmla="*/ 51534 w 1091858"/>
                  <a:gd name="connsiteY20" fmla="*/ 982673 h 1332424"/>
                  <a:gd name="connsiteX21" fmla="*/ 831638 w 1091858"/>
                  <a:gd name="connsiteY21" fmla="*/ 1280892 h 1332424"/>
                  <a:gd name="connsiteX22" fmla="*/ 1083180 w 1091858"/>
                  <a:gd name="connsiteY22" fmla="*/ 1067627 h 1332424"/>
                  <a:gd name="connsiteX23" fmla="*/ 1066511 w 1091858"/>
                  <a:gd name="connsiteY23" fmla="*/ 991141 h 13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91858" h="1332424">
                    <a:moveTo>
                      <a:pt x="1066511" y="991141"/>
                    </a:moveTo>
                    <a:cubicBezTo>
                      <a:pt x="1041099" y="974806"/>
                      <a:pt x="1007304" y="981692"/>
                      <a:pt x="990311" y="1006667"/>
                    </a:cubicBezTo>
                    <a:cubicBezTo>
                      <a:pt x="844896" y="1229057"/>
                      <a:pt x="546734" y="1291445"/>
                      <a:pt x="324349" y="1146037"/>
                    </a:cubicBezTo>
                    <a:cubicBezTo>
                      <a:pt x="101963" y="1000619"/>
                      <a:pt x="39566" y="702456"/>
                      <a:pt x="184982" y="480072"/>
                    </a:cubicBezTo>
                    <a:cubicBezTo>
                      <a:pt x="224061" y="420306"/>
                      <a:pt x="275955" y="369990"/>
                      <a:pt x="336896" y="332773"/>
                    </a:cubicBezTo>
                    <a:cubicBezTo>
                      <a:pt x="349484" y="324532"/>
                      <a:pt x="366369" y="328054"/>
                      <a:pt x="374610" y="340642"/>
                    </a:cubicBezTo>
                    <a:cubicBezTo>
                      <a:pt x="374741" y="340843"/>
                      <a:pt x="374870" y="341046"/>
                      <a:pt x="374996" y="341250"/>
                    </a:cubicBezTo>
                    <a:cubicBezTo>
                      <a:pt x="377384" y="345037"/>
                      <a:pt x="378792" y="349357"/>
                      <a:pt x="379092" y="353823"/>
                    </a:cubicBezTo>
                    <a:lnTo>
                      <a:pt x="382426" y="401448"/>
                    </a:lnTo>
                    <a:cubicBezTo>
                      <a:pt x="383738" y="416976"/>
                      <a:pt x="393577" y="430485"/>
                      <a:pt x="407953" y="436500"/>
                    </a:cubicBezTo>
                    <a:cubicBezTo>
                      <a:pt x="422388" y="442315"/>
                      <a:pt x="438884" y="439231"/>
                      <a:pt x="450244" y="428595"/>
                    </a:cubicBezTo>
                    <a:lnTo>
                      <a:pt x="672557" y="236571"/>
                    </a:lnTo>
                    <a:cubicBezTo>
                      <a:pt x="689733" y="221291"/>
                      <a:pt x="691269" y="194981"/>
                      <a:pt x="675990" y="177805"/>
                    </a:cubicBezTo>
                    <a:cubicBezTo>
                      <a:pt x="675988" y="177804"/>
                      <a:pt x="675987" y="177802"/>
                      <a:pt x="675986" y="177801"/>
                    </a:cubicBezTo>
                    <a:cubicBezTo>
                      <a:pt x="673715" y="175226"/>
                      <a:pt x="671122" y="172953"/>
                      <a:pt x="668271" y="171039"/>
                    </a:cubicBezTo>
                    <a:lnTo>
                      <a:pt x="421383" y="6066"/>
                    </a:lnTo>
                    <a:cubicBezTo>
                      <a:pt x="407863" y="-2022"/>
                      <a:pt x="390993" y="-2022"/>
                      <a:pt x="377473" y="6066"/>
                    </a:cubicBezTo>
                    <a:cubicBezTo>
                      <a:pt x="363342" y="13493"/>
                      <a:pt x="354554" y="28202"/>
                      <a:pt x="354708" y="44166"/>
                    </a:cubicBezTo>
                    <a:lnTo>
                      <a:pt x="365852" y="175325"/>
                    </a:lnTo>
                    <a:cubicBezTo>
                      <a:pt x="366623" y="186857"/>
                      <a:pt x="360229" y="197678"/>
                      <a:pt x="349755" y="202566"/>
                    </a:cubicBezTo>
                    <a:cubicBezTo>
                      <a:pt x="51984" y="335634"/>
                      <a:pt x="-81534" y="684899"/>
                      <a:pt x="51534" y="982673"/>
                    </a:cubicBezTo>
                    <a:cubicBezTo>
                      <a:pt x="184602" y="1280444"/>
                      <a:pt x="533867" y="1413956"/>
                      <a:pt x="831638" y="1280892"/>
                    </a:cubicBezTo>
                    <a:cubicBezTo>
                      <a:pt x="934036" y="1235134"/>
                      <a:pt x="1021287" y="1161162"/>
                      <a:pt x="1083180" y="1067627"/>
                    </a:cubicBezTo>
                    <a:cubicBezTo>
                      <a:pt x="1099535" y="1041871"/>
                      <a:pt x="1092105" y="1007753"/>
                      <a:pt x="1066511" y="991141"/>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51" name="Freeform 73">
                <a:extLst>
                  <a:ext uri="{FF2B5EF4-FFF2-40B4-BE49-F238E27FC236}">
                    <a16:creationId xmlns:a16="http://schemas.microsoft.com/office/drawing/2014/main" id="{501336D4-EEF7-422B-9BEC-E9BDC79C84BE}"/>
                  </a:ext>
                </a:extLst>
              </p:cNvPr>
              <p:cNvSpPr/>
              <p:nvPr/>
            </p:nvSpPr>
            <p:spPr>
              <a:xfrm>
                <a:off x="5695509" y="1364517"/>
                <a:ext cx="124736" cy="192776"/>
              </a:xfrm>
              <a:custGeom>
                <a:avLst/>
                <a:gdLst>
                  <a:gd name="connsiteX0" fmla="*/ 71392 w 124736"/>
                  <a:gd name="connsiteY0" fmla="*/ 109 h 192776"/>
                  <a:gd name="connsiteX1" fmla="*/ 12527 w 124736"/>
                  <a:gd name="connsiteY1" fmla="*/ 50687 h 192776"/>
                  <a:gd name="connsiteX2" fmla="*/ 1383 w 124736"/>
                  <a:gd name="connsiteY2" fmla="*/ 126316 h 192776"/>
                  <a:gd name="connsiteX3" fmla="*/ 41959 w 124736"/>
                  <a:gd name="connsiteY3" fmla="*/ 192419 h 192776"/>
                  <a:gd name="connsiteX4" fmla="*/ 54723 w 124736"/>
                  <a:gd name="connsiteY4" fmla="*/ 192419 h 192776"/>
                  <a:gd name="connsiteX5" fmla="*/ 110349 w 124736"/>
                  <a:gd name="connsiteY5" fmla="*/ 149747 h 192776"/>
                  <a:gd name="connsiteX6" fmla="*/ 124731 w 124736"/>
                  <a:gd name="connsiteY6" fmla="*/ 56402 h 192776"/>
                  <a:gd name="connsiteX7" fmla="*/ 71392 w 124736"/>
                  <a:gd name="connsiteY7" fmla="*/ 109 h 19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36" h="192776">
                    <a:moveTo>
                      <a:pt x="71392" y="109"/>
                    </a:moveTo>
                    <a:cubicBezTo>
                      <a:pt x="41312" y="-1764"/>
                      <a:pt x="15204" y="20663"/>
                      <a:pt x="12527" y="50687"/>
                    </a:cubicBezTo>
                    <a:cubicBezTo>
                      <a:pt x="11012" y="76172"/>
                      <a:pt x="7279" y="101477"/>
                      <a:pt x="1383" y="126316"/>
                    </a:cubicBezTo>
                    <a:cubicBezTo>
                      <a:pt x="-5275" y="155711"/>
                      <a:pt x="12737" y="185047"/>
                      <a:pt x="41959" y="192419"/>
                    </a:cubicBezTo>
                    <a:cubicBezTo>
                      <a:pt x="46198" y="192895"/>
                      <a:pt x="50484" y="192895"/>
                      <a:pt x="54723" y="192419"/>
                    </a:cubicBezTo>
                    <a:cubicBezTo>
                      <a:pt x="81021" y="193140"/>
                      <a:pt x="104234" y="175336"/>
                      <a:pt x="110349" y="149747"/>
                    </a:cubicBezTo>
                    <a:cubicBezTo>
                      <a:pt x="117426" y="119027"/>
                      <a:pt x="122236" y="87828"/>
                      <a:pt x="124731" y="56402"/>
                    </a:cubicBezTo>
                    <a:cubicBezTo>
                      <a:pt x="125122" y="26294"/>
                      <a:pt x="101481" y="1344"/>
                      <a:pt x="71392" y="109"/>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52" name="Freeform 74">
                <a:extLst>
                  <a:ext uri="{FF2B5EF4-FFF2-40B4-BE49-F238E27FC236}">
                    <a16:creationId xmlns:a16="http://schemas.microsoft.com/office/drawing/2014/main" id="{DCBC4437-481F-4F44-83B8-8FCC18286612}"/>
                  </a:ext>
                </a:extLst>
              </p:cNvPr>
              <p:cNvSpPr/>
              <p:nvPr/>
            </p:nvSpPr>
            <p:spPr>
              <a:xfrm>
                <a:off x="5627816" y="1039947"/>
                <a:ext cx="154027" cy="196949"/>
              </a:xfrm>
              <a:custGeom>
                <a:avLst/>
                <a:gdLst>
                  <a:gd name="connsiteX0" fmla="*/ 48025 w 154027"/>
                  <a:gd name="connsiteY0" fmla="*/ 161897 h 196949"/>
                  <a:gd name="connsiteX1" fmla="*/ 99079 w 154027"/>
                  <a:gd name="connsiteY1" fmla="*/ 196949 h 196949"/>
                  <a:gd name="connsiteX2" fmla="*/ 119082 w 154027"/>
                  <a:gd name="connsiteY2" fmla="*/ 193044 h 196949"/>
                  <a:gd name="connsiteX3" fmla="*/ 150229 w 154027"/>
                  <a:gd name="connsiteY3" fmla="*/ 121321 h 196949"/>
                  <a:gd name="connsiteX4" fmla="*/ 108033 w 154027"/>
                  <a:gd name="connsiteY4" fmla="*/ 36929 h 196949"/>
                  <a:gd name="connsiteX5" fmla="*/ 36929 w 154027"/>
                  <a:gd name="connsiteY5" fmla="*/ 3258 h 196949"/>
                  <a:gd name="connsiteX6" fmla="*/ 3258 w 154027"/>
                  <a:gd name="connsiteY6" fmla="*/ 74362 h 196949"/>
                  <a:gd name="connsiteX7" fmla="*/ 14021 w 154027"/>
                  <a:gd name="connsiteY7" fmla="*/ 92460 h 196949"/>
                  <a:gd name="connsiteX8" fmla="*/ 48025 w 154027"/>
                  <a:gd name="connsiteY8" fmla="*/ 161897 h 1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027" h="196949">
                    <a:moveTo>
                      <a:pt x="48025" y="161897"/>
                    </a:moveTo>
                    <a:cubicBezTo>
                      <a:pt x="56322" y="182883"/>
                      <a:pt x="76515" y="196746"/>
                      <a:pt x="99079" y="196949"/>
                    </a:cubicBezTo>
                    <a:cubicBezTo>
                      <a:pt x="105909" y="196709"/>
                      <a:pt x="112662" y="195392"/>
                      <a:pt x="119082" y="193044"/>
                    </a:cubicBezTo>
                    <a:cubicBezTo>
                      <a:pt x="147390" y="181737"/>
                      <a:pt x="161287" y="149725"/>
                      <a:pt x="150229" y="121321"/>
                    </a:cubicBezTo>
                    <a:cubicBezTo>
                      <a:pt x="138275" y="92182"/>
                      <a:pt x="124178" y="63972"/>
                      <a:pt x="108033" y="36929"/>
                    </a:cubicBezTo>
                    <a:cubicBezTo>
                      <a:pt x="97698" y="7996"/>
                      <a:pt x="65866" y="-7078"/>
                      <a:pt x="36929" y="3258"/>
                    </a:cubicBezTo>
                    <a:cubicBezTo>
                      <a:pt x="7992" y="13595"/>
                      <a:pt x="-7077" y="45429"/>
                      <a:pt x="3258" y="74362"/>
                    </a:cubicBezTo>
                    <a:cubicBezTo>
                      <a:pt x="5639" y="81035"/>
                      <a:pt x="9297" y="87182"/>
                      <a:pt x="14021" y="92460"/>
                    </a:cubicBezTo>
                    <a:cubicBezTo>
                      <a:pt x="27004" y="114760"/>
                      <a:pt x="38367" y="137965"/>
                      <a:pt x="48025" y="161897"/>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53" name="Freeform 75">
                <a:extLst>
                  <a:ext uri="{FF2B5EF4-FFF2-40B4-BE49-F238E27FC236}">
                    <a16:creationId xmlns:a16="http://schemas.microsoft.com/office/drawing/2014/main" id="{42601105-32B7-4D6C-A53D-15CB75673335}"/>
                  </a:ext>
                </a:extLst>
              </p:cNvPr>
              <p:cNvSpPr/>
              <p:nvPr/>
            </p:nvSpPr>
            <p:spPr>
              <a:xfrm>
                <a:off x="5396430" y="837151"/>
                <a:ext cx="179376" cy="147819"/>
              </a:xfrm>
              <a:custGeom>
                <a:avLst/>
                <a:gdLst>
                  <a:gd name="connsiteX0" fmla="*/ 29380 w 179376"/>
                  <a:gd name="connsiteY0" fmla="*/ 103613 h 147819"/>
                  <a:gd name="connsiteX1" fmla="*/ 96532 w 179376"/>
                  <a:gd name="connsiteY1" fmla="*/ 140285 h 147819"/>
                  <a:gd name="connsiteX2" fmla="*/ 171846 w 179376"/>
                  <a:gd name="connsiteY2" fmla="*/ 120541 h 147819"/>
                  <a:gd name="connsiteX3" fmla="*/ 157015 w 179376"/>
                  <a:gd name="connsiteY3" fmla="*/ 48464 h 147819"/>
                  <a:gd name="connsiteX4" fmla="*/ 74243 w 179376"/>
                  <a:gd name="connsiteY4" fmla="*/ 3506 h 147819"/>
                  <a:gd name="connsiteX5" fmla="*/ 3500 w 179376"/>
                  <a:gd name="connsiteY5" fmla="*/ 35699 h 147819"/>
                  <a:gd name="connsiteX6" fmla="*/ 29380 w 179376"/>
                  <a:gd name="connsiteY6" fmla="*/ 103613 h 14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376" h="147819">
                    <a:moveTo>
                      <a:pt x="29380" y="103613"/>
                    </a:moveTo>
                    <a:cubicBezTo>
                      <a:pt x="52660" y="114119"/>
                      <a:pt x="75109" y="126377"/>
                      <a:pt x="96532" y="140285"/>
                    </a:cubicBezTo>
                    <a:cubicBezTo>
                      <a:pt x="122781" y="155630"/>
                      <a:pt x="156500" y="146790"/>
                      <a:pt x="171846" y="120541"/>
                    </a:cubicBezTo>
                    <a:cubicBezTo>
                      <a:pt x="186044" y="96255"/>
                      <a:pt x="179648" y="65172"/>
                      <a:pt x="157015" y="48464"/>
                    </a:cubicBezTo>
                    <a:cubicBezTo>
                      <a:pt x="130615" y="31383"/>
                      <a:pt x="102944" y="16352"/>
                      <a:pt x="74243" y="3506"/>
                    </a:cubicBezTo>
                    <a:cubicBezTo>
                      <a:pt x="45818" y="-7139"/>
                      <a:pt x="14145" y="7274"/>
                      <a:pt x="3500" y="35699"/>
                    </a:cubicBezTo>
                    <a:cubicBezTo>
                      <a:pt x="-6210" y="61624"/>
                      <a:pt x="4880" y="90724"/>
                      <a:pt x="29380" y="103613"/>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54" name="Freeform 76">
                <a:extLst>
                  <a:ext uri="{FF2B5EF4-FFF2-40B4-BE49-F238E27FC236}">
                    <a16:creationId xmlns:a16="http://schemas.microsoft.com/office/drawing/2014/main" id="{CC619FFF-66B3-427A-81C9-6C46AFB4A59A}"/>
                  </a:ext>
                </a:extLst>
              </p:cNvPr>
              <p:cNvSpPr/>
              <p:nvPr/>
            </p:nvSpPr>
            <p:spPr>
              <a:xfrm>
                <a:off x="4998563" y="1106552"/>
                <a:ext cx="493815" cy="555583"/>
              </a:xfrm>
              <a:custGeom>
                <a:avLst/>
                <a:gdLst>
                  <a:gd name="connsiteX0" fmla="*/ 478683 w 493815"/>
                  <a:gd name="connsiteY0" fmla="*/ 203973 h 555583"/>
                  <a:gd name="connsiteX1" fmla="*/ 476671 w 493815"/>
                  <a:gd name="connsiteY1" fmla="*/ 126140 h 555583"/>
                  <a:gd name="connsiteX2" fmla="*/ 426295 w 493815"/>
                  <a:gd name="connsiteY2" fmla="*/ 112438 h 555583"/>
                  <a:gd name="connsiteX3" fmla="*/ 365716 w 493815"/>
                  <a:gd name="connsiteY3" fmla="*/ 126725 h 555583"/>
                  <a:gd name="connsiteX4" fmla="*/ 317425 w 493815"/>
                  <a:gd name="connsiteY4" fmla="*/ 98912 h 555583"/>
                  <a:gd name="connsiteX5" fmla="*/ 299232 w 493815"/>
                  <a:gd name="connsiteY5" fmla="*/ 38809 h 555583"/>
                  <a:gd name="connsiteX6" fmla="*/ 230871 w 493815"/>
                  <a:gd name="connsiteY6" fmla="*/ 2396 h 555583"/>
                  <a:gd name="connsiteX7" fmla="*/ 194457 w 493815"/>
                  <a:gd name="connsiteY7" fmla="*/ 38809 h 555583"/>
                  <a:gd name="connsiteX8" fmla="*/ 176264 w 493815"/>
                  <a:gd name="connsiteY8" fmla="*/ 98626 h 555583"/>
                  <a:gd name="connsiteX9" fmla="*/ 127972 w 493815"/>
                  <a:gd name="connsiteY9" fmla="*/ 126439 h 555583"/>
                  <a:gd name="connsiteX10" fmla="*/ 67298 w 493815"/>
                  <a:gd name="connsiteY10" fmla="*/ 112438 h 555583"/>
                  <a:gd name="connsiteX11" fmla="*/ 1379 w 493815"/>
                  <a:gd name="connsiteY11" fmla="*/ 153870 h 555583"/>
                  <a:gd name="connsiteX12" fmla="*/ 14815 w 493815"/>
                  <a:gd name="connsiteY12" fmla="*/ 203687 h 555583"/>
                  <a:gd name="connsiteX13" fmla="*/ 57202 w 493815"/>
                  <a:gd name="connsiteY13" fmla="*/ 249979 h 555583"/>
                  <a:gd name="connsiteX14" fmla="*/ 57202 w 493815"/>
                  <a:gd name="connsiteY14" fmla="*/ 306081 h 555583"/>
                  <a:gd name="connsiteX15" fmla="*/ 14815 w 493815"/>
                  <a:gd name="connsiteY15" fmla="*/ 351801 h 555583"/>
                  <a:gd name="connsiteX16" fmla="*/ 17481 w 493815"/>
                  <a:gd name="connsiteY16" fmla="*/ 429614 h 555583"/>
                  <a:gd name="connsiteX17" fmla="*/ 67298 w 493815"/>
                  <a:gd name="connsiteY17" fmla="*/ 443050 h 555583"/>
                  <a:gd name="connsiteX18" fmla="*/ 127877 w 493815"/>
                  <a:gd name="connsiteY18" fmla="*/ 429049 h 555583"/>
                  <a:gd name="connsiteX19" fmla="*/ 176169 w 493815"/>
                  <a:gd name="connsiteY19" fmla="*/ 457052 h 555583"/>
                  <a:gd name="connsiteX20" fmla="*/ 194362 w 493815"/>
                  <a:gd name="connsiteY20" fmla="*/ 516774 h 555583"/>
                  <a:gd name="connsiteX21" fmla="*/ 262723 w 493815"/>
                  <a:gd name="connsiteY21" fmla="*/ 553188 h 555583"/>
                  <a:gd name="connsiteX22" fmla="*/ 299137 w 493815"/>
                  <a:gd name="connsiteY22" fmla="*/ 516774 h 555583"/>
                  <a:gd name="connsiteX23" fmla="*/ 317329 w 493815"/>
                  <a:gd name="connsiteY23" fmla="*/ 457052 h 555583"/>
                  <a:gd name="connsiteX24" fmla="*/ 365621 w 493815"/>
                  <a:gd name="connsiteY24" fmla="*/ 429049 h 555583"/>
                  <a:gd name="connsiteX25" fmla="*/ 426200 w 493815"/>
                  <a:gd name="connsiteY25" fmla="*/ 443050 h 555583"/>
                  <a:gd name="connsiteX26" fmla="*/ 492119 w 493815"/>
                  <a:gd name="connsiteY26" fmla="*/ 401617 h 555583"/>
                  <a:gd name="connsiteX27" fmla="*/ 478683 w 493815"/>
                  <a:gd name="connsiteY27" fmla="*/ 351801 h 555583"/>
                  <a:gd name="connsiteX28" fmla="*/ 436297 w 493815"/>
                  <a:gd name="connsiteY28" fmla="*/ 305509 h 555583"/>
                  <a:gd name="connsiteX29" fmla="*/ 436297 w 493815"/>
                  <a:gd name="connsiteY29" fmla="*/ 249502 h 555583"/>
                  <a:gd name="connsiteX30" fmla="*/ 246844 w 493815"/>
                  <a:gd name="connsiteY30" fmla="*/ 339418 h 555583"/>
                  <a:gd name="connsiteX31" fmla="*/ 185122 w 493815"/>
                  <a:gd name="connsiteY31" fmla="*/ 277696 h 555583"/>
                  <a:gd name="connsiteX32" fmla="*/ 246844 w 493815"/>
                  <a:gd name="connsiteY32" fmla="*/ 215974 h 555583"/>
                  <a:gd name="connsiteX33" fmla="*/ 308566 w 493815"/>
                  <a:gd name="connsiteY33" fmla="*/ 277696 h 555583"/>
                  <a:gd name="connsiteX34" fmla="*/ 308566 w 493815"/>
                  <a:gd name="connsiteY34" fmla="*/ 277696 h 555583"/>
                  <a:gd name="connsiteX35" fmla="*/ 246844 w 493815"/>
                  <a:gd name="connsiteY35" fmla="*/ 339323 h 55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3815" h="555583">
                    <a:moveTo>
                      <a:pt x="478683" y="203973"/>
                    </a:moveTo>
                    <a:cubicBezTo>
                      <a:pt x="499621" y="181924"/>
                      <a:pt x="498720" y="147077"/>
                      <a:pt x="476671" y="126140"/>
                    </a:cubicBezTo>
                    <a:cubicBezTo>
                      <a:pt x="463250" y="113395"/>
                      <a:pt x="444323" y="108247"/>
                      <a:pt x="426295" y="112438"/>
                    </a:cubicBezTo>
                    <a:lnTo>
                      <a:pt x="365716" y="126725"/>
                    </a:lnTo>
                    <a:cubicBezTo>
                      <a:pt x="344814" y="131571"/>
                      <a:pt x="323723" y="119424"/>
                      <a:pt x="317425" y="98912"/>
                    </a:cubicBezTo>
                    <a:lnTo>
                      <a:pt x="299232" y="38809"/>
                    </a:lnTo>
                    <a:cubicBezTo>
                      <a:pt x="290410" y="9876"/>
                      <a:pt x="259803" y="-6427"/>
                      <a:pt x="230871" y="2396"/>
                    </a:cubicBezTo>
                    <a:cubicBezTo>
                      <a:pt x="213428" y="7714"/>
                      <a:pt x="199776" y="21366"/>
                      <a:pt x="194457" y="38809"/>
                    </a:cubicBezTo>
                    <a:lnTo>
                      <a:pt x="176264" y="98626"/>
                    </a:lnTo>
                    <a:cubicBezTo>
                      <a:pt x="169966" y="119138"/>
                      <a:pt x="148875" y="131286"/>
                      <a:pt x="127972" y="126439"/>
                    </a:cubicBezTo>
                    <a:lnTo>
                      <a:pt x="67298" y="112438"/>
                    </a:lnTo>
                    <a:cubicBezTo>
                      <a:pt x="37654" y="105676"/>
                      <a:pt x="8141" y="124226"/>
                      <a:pt x="1379" y="153870"/>
                    </a:cubicBezTo>
                    <a:cubicBezTo>
                      <a:pt x="-2682" y="171676"/>
                      <a:pt x="2351" y="190338"/>
                      <a:pt x="14815" y="203687"/>
                    </a:cubicBezTo>
                    <a:lnTo>
                      <a:pt x="57202" y="249979"/>
                    </a:lnTo>
                    <a:cubicBezTo>
                      <a:pt x="71880" y="265800"/>
                      <a:pt x="71880" y="290260"/>
                      <a:pt x="57202" y="306081"/>
                    </a:cubicBezTo>
                    <a:lnTo>
                      <a:pt x="14815" y="351801"/>
                    </a:lnTo>
                    <a:cubicBezTo>
                      <a:pt x="-5936" y="374025"/>
                      <a:pt x="-4742" y="408862"/>
                      <a:pt x="17481" y="429614"/>
                    </a:cubicBezTo>
                    <a:cubicBezTo>
                      <a:pt x="30831" y="442079"/>
                      <a:pt x="49492" y="447112"/>
                      <a:pt x="67298" y="443050"/>
                    </a:cubicBezTo>
                    <a:lnTo>
                      <a:pt x="127877" y="429049"/>
                    </a:lnTo>
                    <a:cubicBezTo>
                      <a:pt x="148836" y="424219"/>
                      <a:pt x="169950" y="436463"/>
                      <a:pt x="176169" y="457052"/>
                    </a:cubicBezTo>
                    <a:lnTo>
                      <a:pt x="194362" y="516774"/>
                    </a:lnTo>
                    <a:cubicBezTo>
                      <a:pt x="203184" y="545711"/>
                      <a:pt x="233790" y="562008"/>
                      <a:pt x="262723" y="553188"/>
                    </a:cubicBezTo>
                    <a:cubicBezTo>
                      <a:pt x="280166" y="547873"/>
                      <a:pt x="293818" y="534214"/>
                      <a:pt x="299137" y="516774"/>
                    </a:cubicBezTo>
                    <a:lnTo>
                      <a:pt x="317329" y="457052"/>
                    </a:lnTo>
                    <a:cubicBezTo>
                      <a:pt x="323548" y="436463"/>
                      <a:pt x="344662" y="424219"/>
                      <a:pt x="365621" y="429049"/>
                    </a:cubicBezTo>
                    <a:lnTo>
                      <a:pt x="426200" y="443050"/>
                    </a:lnTo>
                    <a:cubicBezTo>
                      <a:pt x="455845" y="449812"/>
                      <a:pt x="485357" y="431262"/>
                      <a:pt x="492119" y="401617"/>
                    </a:cubicBezTo>
                    <a:cubicBezTo>
                      <a:pt x="496180" y="383811"/>
                      <a:pt x="491147" y="365150"/>
                      <a:pt x="478683" y="351801"/>
                    </a:cubicBezTo>
                    <a:lnTo>
                      <a:pt x="436297" y="305509"/>
                    </a:lnTo>
                    <a:cubicBezTo>
                      <a:pt x="421723" y="289684"/>
                      <a:pt x="421723" y="265327"/>
                      <a:pt x="436297" y="249502"/>
                    </a:cubicBezTo>
                    <a:close/>
                    <a:moveTo>
                      <a:pt x="246844" y="339418"/>
                    </a:moveTo>
                    <a:cubicBezTo>
                      <a:pt x="212756" y="339418"/>
                      <a:pt x="185122" y="311784"/>
                      <a:pt x="185122" y="277696"/>
                    </a:cubicBezTo>
                    <a:cubicBezTo>
                      <a:pt x="185122" y="243608"/>
                      <a:pt x="212756" y="215974"/>
                      <a:pt x="246844" y="215974"/>
                    </a:cubicBezTo>
                    <a:cubicBezTo>
                      <a:pt x="280932" y="215974"/>
                      <a:pt x="308566" y="243608"/>
                      <a:pt x="308566" y="277696"/>
                    </a:cubicBezTo>
                    <a:lnTo>
                      <a:pt x="308566" y="277696"/>
                    </a:lnTo>
                    <a:cubicBezTo>
                      <a:pt x="308514" y="311747"/>
                      <a:pt x="280895" y="339323"/>
                      <a:pt x="246844" y="339323"/>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1313"/>
                  </a:solidFill>
                  <a:effectLst/>
                  <a:uLnTx/>
                  <a:uFillTx/>
                  <a:latin typeface="Segoe UI Semilight"/>
                  <a:ea typeface="+mn-ea"/>
                  <a:cs typeface="+mn-cs"/>
                </a:endParaRPr>
              </a:p>
            </p:txBody>
          </p:sp>
        </p:grpSp>
        <p:grpSp>
          <p:nvGrpSpPr>
            <p:cNvPr id="119" name="Group 118">
              <a:extLst>
                <a:ext uri="{FF2B5EF4-FFF2-40B4-BE49-F238E27FC236}">
                  <a16:creationId xmlns:a16="http://schemas.microsoft.com/office/drawing/2014/main" id="{C91F6E76-2617-40EE-8B86-F2811DBF093C}"/>
                </a:ext>
              </a:extLst>
            </p:cNvPr>
            <p:cNvGrpSpPr>
              <a:grpSpLocks noChangeAspect="1"/>
            </p:cNvGrpSpPr>
            <p:nvPr/>
          </p:nvGrpSpPr>
          <p:grpSpPr>
            <a:xfrm>
              <a:off x="4152138" y="3665405"/>
              <a:ext cx="386267" cy="386267"/>
              <a:chOff x="4539403" y="794129"/>
              <a:chExt cx="1333500" cy="1333500"/>
            </a:xfrm>
          </p:grpSpPr>
          <p:sp>
            <p:nvSpPr>
              <p:cNvPr id="144" name="Freeform 78">
                <a:extLst>
                  <a:ext uri="{FF2B5EF4-FFF2-40B4-BE49-F238E27FC236}">
                    <a16:creationId xmlns:a16="http://schemas.microsoft.com/office/drawing/2014/main" id="{55ABEDF5-EB32-46EE-8087-8EE049FC70D3}"/>
                  </a:ext>
                </a:extLst>
              </p:cNvPr>
              <p:cNvSpPr/>
              <p:nvPr/>
            </p:nvSpPr>
            <p:spPr>
              <a:xfrm>
                <a:off x="5525573" y="1393339"/>
                <a:ext cx="83442" cy="277941"/>
              </a:xfrm>
              <a:custGeom>
                <a:avLst/>
                <a:gdLst>
                  <a:gd name="connsiteX0" fmla="*/ 49 w 83442"/>
                  <a:gd name="connsiteY0" fmla="*/ 39728 h 277941"/>
                  <a:gd name="connsiteX1" fmla="*/ 49 w 83442"/>
                  <a:gd name="connsiteY1" fmla="*/ 234228 h 277941"/>
                  <a:gd name="connsiteX2" fmla="*/ 39730 w 83442"/>
                  <a:gd name="connsiteY2" fmla="*/ 277893 h 277941"/>
                  <a:gd name="connsiteX3" fmla="*/ 83393 w 83442"/>
                  <a:gd name="connsiteY3" fmla="*/ 238214 h 277941"/>
                  <a:gd name="connsiteX4" fmla="*/ 83393 w 83442"/>
                  <a:gd name="connsiteY4" fmla="*/ 234228 h 277941"/>
                  <a:gd name="connsiteX5" fmla="*/ 83393 w 83442"/>
                  <a:gd name="connsiteY5" fmla="*/ 39728 h 277941"/>
                  <a:gd name="connsiteX6" fmla="*/ 39730 w 83442"/>
                  <a:gd name="connsiteY6" fmla="*/ 48 h 277941"/>
                  <a:gd name="connsiteX7" fmla="*/ 49 w 83442"/>
                  <a:gd name="connsiteY7" fmla="*/ 39728 h 2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2" h="277941">
                    <a:moveTo>
                      <a:pt x="49" y="39728"/>
                    </a:moveTo>
                    <a:lnTo>
                      <a:pt x="49" y="234228"/>
                    </a:lnTo>
                    <a:cubicBezTo>
                      <a:pt x="-1056" y="257243"/>
                      <a:pt x="16718" y="276793"/>
                      <a:pt x="39730" y="277893"/>
                    </a:cubicBezTo>
                    <a:cubicBezTo>
                      <a:pt x="62742" y="278994"/>
                      <a:pt x="82288" y="261229"/>
                      <a:pt x="83393" y="238214"/>
                    </a:cubicBezTo>
                    <a:cubicBezTo>
                      <a:pt x="83459" y="236887"/>
                      <a:pt x="83459" y="235556"/>
                      <a:pt x="83393" y="234228"/>
                    </a:cubicBezTo>
                    <a:lnTo>
                      <a:pt x="83393" y="39728"/>
                    </a:lnTo>
                    <a:cubicBezTo>
                      <a:pt x="82288" y="16713"/>
                      <a:pt x="62742" y="-1052"/>
                      <a:pt x="39730" y="48"/>
                    </a:cubicBezTo>
                    <a:cubicBezTo>
                      <a:pt x="18251" y="1075"/>
                      <a:pt x="1078" y="18254"/>
                      <a:pt x="49" y="39728"/>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5" name="Freeform 79">
                <a:extLst>
                  <a:ext uri="{FF2B5EF4-FFF2-40B4-BE49-F238E27FC236}">
                    <a16:creationId xmlns:a16="http://schemas.microsoft.com/office/drawing/2014/main" id="{D87CC382-2CA7-4F6C-A913-F3217810546D}"/>
                  </a:ext>
                </a:extLst>
              </p:cNvPr>
              <p:cNvSpPr/>
              <p:nvPr/>
            </p:nvSpPr>
            <p:spPr>
              <a:xfrm>
                <a:off x="5164529" y="1391442"/>
                <a:ext cx="222599" cy="277844"/>
              </a:xfrm>
              <a:custGeom>
                <a:avLst/>
                <a:gdLst>
                  <a:gd name="connsiteX0" fmla="*/ 0 w 222599"/>
                  <a:gd name="connsiteY0" fmla="*/ 69437 h 277844"/>
                  <a:gd name="connsiteX1" fmla="*/ 0 w 222599"/>
                  <a:gd name="connsiteY1" fmla="*/ 208312 h 277844"/>
                  <a:gd name="connsiteX2" fmla="*/ 69342 w 222599"/>
                  <a:gd name="connsiteY2" fmla="*/ 277844 h 277844"/>
                  <a:gd name="connsiteX3" fmla="*/ 69437 w 222599"/>
                  <a:gd name="connsiteY3" fmla="*/ 277844 h 277844"/>
                  <a:gd name="connsiteX4" fmla="*/ 152781 w 222599"/>
                  <a:gd name="connsiteY4" fmla="*/ 277844 h 277844"/>
                  <a:gd name="connsiteX5" fmla="*/ 222598 w 222599"/>
                  <a:gd name="connsiteY5" fmla="*/ 208598 h 277844"/>
                  <a:gd name="connsiteX6" fmla="*/ 222599 w 222599"/>
                  <a:gd name="connsiteY6" fmla="*/ 208312 h 277844"/>
                  <a:gd name="connsiteX7" fmla="*/ 222599 w 222599"/>
                  <a:gd name="connsiteY7" fmla="*/ 69437 h 277844"/>
                  <a:gd name="connsiteX8" fmla="*/ 153162 w 222599"/>
                  <a:gd name="connsiteY8" fmla="*/ 0 h 277844"/>
                  <a:gd name="connsiteX9" fmla="*/ 69437 w 222599"/>
                  <a:gd name="connsiteY9" fmla="*/ 0 h 277844"/>
                  <a:gd name="connsiteX10" fmla="*/ 0 w 222599"/>
                  <a:gd name="connsiteY10" fmla="*/ 69437 h 277844"/>
                  <a:gd name="connsiteX11" fmla="*/ 83344 w 222599"/>
                  <a:gd name="connsiteY11" fmla="*/ 97250 h 277844"/>
                  <a:gd name="connsiteX12" fmla="*/ 97060 w 222599"/>
                  <a:gd name="connsiteY12" fmla="*/ 83344 h 277844"/>
                  <a:gd name="connsiteX13" fmla="*/ 97155 w 222599"/>
                  <a:gd name="connsiteY13" fmla="*/ 83344 h 277844"/>
                  <a:gd name="connsiteX14" fmla="*/ 124968 w 222599"/>
                  <a:gd name="connsiteY14" fmla="*/ 83344 h 277844"/>
                  <a:gd name="connsiteX15" fmla="*/ 138875 w 222599"/>
                  <a:gd name="connsiteY15" fmla="*/ 97250 h 277844"/>
                  <a:gd name="connsiteX16" fmla="*/ 138875 w 222599"/>
                  <a:gd name="connsiteY16" fmla="*/ 180594 h 277844"/>
                  <a:gd name="connsiteX17" fmla="*/ 124968 w 222599"/>
                  <a:gd name="connsiteY17" fmla="*/ 194500 h 277844"/>
                  <a:gd name="connsiteX18" fmla="*/ 97155 w 222599"/>
                  <a:gd name="connsiteY18" fmla="*/ 194500 h 277844"/>
                  <a:gd name="connsiteX19" fmla="*/ 83344 w 222599"/>
                  <a:gd name="connsiteY19" fmla="*/ 180594 h 27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599" h="277844">
                    <a:moveTo>
                      <a:pt x="0" y="69437"/>
                    </a:moveTo>
                    <a:lnTo>
                      <a:pt x="0" y="208312"/>
                    </a:lnTo>
                    <a:cubicBezTo>
                      <a:pt x="-52" y="246661"/>
                      <a:pt x="30993" y="277792"/>
                      <a:pt x="69342" y="277844"/>
                    </a:cubicBezTo>
                    <a:cubicBezTo>
                      <a:pt x="69374" y="277844"/>
                      <a:pt x="69406" y="277844"/>
                      <a:pt x="69437" y="277844"/>
                    </a:cubicBezTo>
                    <a:lnTo>
                      <a:pt x="152781" y="277844"/>
                    </a:lnTo>
                    <a:cubicBezTo>
                      <a:pt x="191182" y="278002"/>
                      <a:pt x="222441" y="246999"/>
                      <a:pt x="222598" y="208598"/>
                    </a:cubicBezTo>
                    <a:cubicBezTo>
                      <a:pt x="222599" y="208502"/>
                      <a:pt x="222599" y="208407"/>
                      <a:pt x="222599" y="208312"/>
                    </a:cubicBezTo>
                    <a:lnTo>
                      <a:pt x="222599" y="69437"/>
                    </a:lnTo>
                    <a:cubicBezTo>
                      <a:pt x="222599" y="31088"/>
                      <a:pt x="191512" y="0"/>
                      <a:pt x="153162" y="0"/>
                    </a:cubicBezTo>
                    <a:lnTo>
                      <a:pt x="69437" y="0"/>
                    </a:lnTo>
                    <a:cubicBezTo>
                      <a:pt x="31088" y="0"/>
                      <a:pt x="0" y="31088"/>
                      <a:pt x="0" y="69437"/>
                    </a:cubicBezTo>
                    <a:close/>
                    <a:moveTo>
                      <a:pt x="83344" y="97250"/>
                    </a:moveTo>
                    <a:cubicBezTo>
                      <a:pt x="83291" y="89623"/>
                      <a:pt x="89432" y="83397"/>
                      <a:pt x="97060" y="83344"/>
                    </a:cubicBezTo>
                    <a:cubicBezTo>
                      <a:pt x="97091" y="83344"/>
                      <a:pt x="97124" y="83344"/>
                      <a:pt x="97155" y="83344"/>
                    </a:cubicBezTo>
                    <a:lnTo>
                      <a:pt x="124968" y="83344"/>
                    </a:lnTo>
                    <a:cubicBezTo>
                      <a:pt x="132648" y="83344"/>
                      <a:pt x="138875" y="89570"/>
                      <a:pt x="138875" y="97250"/>
                    </a:cubicBezTo>
                    <a:lnTo>
                      <a:pt x="138875" y="180594"/>
                    </a:lnTo>
                    <a:cubicBezTo>
                      <a:pt x="138875" y="188274"/>
                      <a:pt x="132648" y="194500"/>
                      <a:pt x="124968" y="194500"/>
                    </a:cubicBezTo>
                    <a:lnTo>
                      <a:pt x="97155" y="194500"/>
                    </a:lnTo>
                    <a:cubicBezTo>
                      <a:pt x="89512" y="194448"/>
                      <a:pt x="83344" y="188237"/>
                      <a:pt x="83344" y="180594"/>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6" name="Freeform 80">
                <a:extLst>
                  <a:ext uri="{FF2B5EF4-FFF2-40B4-BE49-F238E27FC236}">
                    <a16:creationId xmlns:a16="http://schemas.microsoft.com/office/drawing/2014/main" id="{A4C3F32C-1ECC-4A83-B945-1E6112A3C356}"/>
                  </a:ext>
                </a:extLst>
              </p:cNvPr>
              <p:cNvSpPr/>
              <p:nvPr/>
            </p:nvSpPr>
            <p:spPr>
              <a:xfrm>
                <a:off x="5220011" y="1028261"/>
                <a:ext cx="83440" cy="281831"/>
              </a:xfrm>
              <a:custGeom>
                <a:avLst/>
                <a:gdLst>
                  <a:gd name="connsiteX0" fmla="*/ 83392 w 83440"/>
                  <a:gd name="connsiteY0" fmla="*/ 238118 h 281831"/>
                  <a:gd name="connsiteX1" fmla="*/ 83392 w 83440"/>
                  <a:gd name="connsiteY1" fmla="*/ 43713 h 281831"/>
                  <a:gd name="connsiteX2" fmla="*/ 43713 w 83440"/>
                  <a:gd name="connsiteY2" fmla="*/ 49 h 281831"/>
                  <a:gd name="connsiteX3" fmla="*/ 49 w 83440"/>
                  <a:gd name="connsiteY3" fmla="*/ 39728 h 281831"/>
                  <a:gd name="connsiteX4" fmla="*/ 49 w 83440"/>
                  <a:gd name="connsiteY4" fmla="*/ 43713 h 281831"/>
                  <a:gd name="connsiteX5" fmla="*/ 49 w 83440"/>
                  <a:gd name="connsiteY5" fmla="*/ 238118 h 281831"/>
                  <a:gd name="connsiteX6" fmla="*/ 39728 w 83440"/>
                  <a:gd name="connsiteY6" fmla="*/ 281783 h 281831"/>
                  <a:gd name="connsiteX7" fmla="*/ 83392 w 83440"/>
                  <a:gd name="connsiteY7" fmla="*/ 242105 h 281831"/>
                  <a:gd name="connsiteX8" fmla="*/ 83392 w 83440"/>
                  <a:gd name="connsiteY8" fmla="*/ 238118 h 2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40" h="281831">
                    <a:moveTo>
                      <a:pt x="83392" y="238118"/>
                    </a:moveTo>
                    <a:lnTo>
                      <a:pt x="83392" y="43713"/>
                    </a:lnTo>
                    <a:cubicBezTo>
                      <a:pt x="84493" y="20699"/>
                      <a:pt x="66728" y="1149"/>
                      <a:pt x="43713" y="49"/>
                    </a:cubicBezTo>
                    <a:cubicBezTo>
                      <a:pt x="20699" y="-1053"/>
                      <a:pt x="1150" y="16713"/>
                      <a:pt x="49" y="39728"/>
                    </a:cubicBezTo>
                    <a:cubicBezTo>
                      <a:pt x="-15" y="41056"/>
                      <a:pt x="-15" y="42385"/>
                      <a:pt x="49" y="43713"/>
                    </a:cubicBezTo>
                    <a:lnTo>
                      <a:pt x="49" y="238118"/>
                    </a:lnTo>
                    <a:cubicBezTo>
                      <a:pt x="-1053" y="261133"/>
                      <a:pt x="16713" y="280683"/>
                      <a:pt x="39728" y="281783"/>
                    </a:cubicBezTo>
                    <a:cubicBezTo>
                      <a:pt x="62742" y="282884"/>
                      <a:pt x="82291" y="265119"/>
                      <a:pt x="83392" y="242105"/>
                    </a:cubicBezTo>
                    <a:cubicBezTo>
                      <a:pt x="83456" y="240776"/>
                      <a:pt x="83456" y="239446"/>
                      <a:pt x="83392" y="238118"/>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7" name="Freeform 81">
                <a:extLst>
                  <a:ext uri="{FF2B5EF4-FFF2-40B4-BE49-F238E27FC236}">
                    <a16:creationId xmlns:a16="http://schemas.microsoft.com/office/drawing/2014/main" id="{52C34E0E-B0F2-4963-A36E-6E8C639BFB40}"/>
                  </a:ext>
                </a:extLst>
              </p:cNvPr>
              <p:cNvSpPr/>
              <p:nvPr/>
            </p:nvSpPr>
            <p:spPr>
              <a:xfrm>
                <a:off x="5442278" y="1030254"/>
                <a:ext cx="222314" cy="278225"/>
              </a:xfrm>
              <a:custGeom>
                <a:avLst/>
                <a:gdLst>
                  <a:gd name="connsiteX0" fmla="*/ 222314 w 222314"/>
                  <a:gd name="connsiteY0" fmla="*/ 208407 h 278225"/>
                  <a:gd name="connsiteX1" fmla="*/ 222314 w 222314"/>
                  <a:gd name="connsiteY1" fmla="*/ 69437 h 278225"/>
                  <a:gd name="connsiteX2" fmla="*/ 152782 w 222314"/>
                  <a:gd name="connsiteY2" fmla="*/ 0 h 278225"/>
                  <a:gd name="connsiteX3" fmla="*/ 69438 w 222314"/>
                  <a:gd name="connsiteY3" fmla="*/ 0 h 278225"/>
                  <a:gd name="connsiteX4" fmla="*/ 1 w 222314"/>
                  <a:gd name="connsiteY4" fmla="*/ 69437 h 278225"/>
                  <a:gd name="connsiteX5" fmla="*/ 1 w 222314"/>
                  <a:gd name="connsiteY5" fmla="*/ 208407 h 278225"/>
                  <a:gd name="connsiteX6" fmla="*/ 69247 w 222314"/>
                  <a:gd name="connsiteY6" fmla="*/ 278224 h 278225"/>
                  <a:gd name="connsiteX7" fmla="*/ 69438 w 222314"/>
                  <a:gd name="connsiteY7" fmla="*/ 278225 h 278225"/>
                  <a:gd name="connsiteX8" fmla="*/ 152782 w 222314"/>
                  <a:gd name="connsiteY8" fmla="*/ 278225 h 278225"/>
                  <a:gd name="connsiteX9" fmla="*/ 222314 w 222314"/>
                  <a:gd name="connsiteY9" fmla="*/ 208694 h 278225"/>
                  <a:gd name="connsiteX10" fmla="*/ 222314 w 222314"/>
                  <a:gd name="connsiteY10" fmla="*/ 208407 h 278225"/>
                  <a:gd name="connsiteX11" fmla="*/ 138970 w 222314"/>
                  <a:gd name="connsiteY11" fmla="*/ 180594 h 278225"/>
                  <a:gd name="connsiteX12" fmla="*/ 125064 w 222314"/>
                  <a:gd name="connsiteY12" fmla="*/ 194500 h 278225"/>
                  <a:gd name="connsiteX13" fmla="*/ 97251 w 222314"/>
                  <a:gd name="connsiteY13" fmla="*/ 194500 h 278225"/>
                  <a:gd name="connsiteX14" fmla="*/ 83344 w 222314"/>
                  <a:gd name="connsiteY14" fmla="*/ 180594 h 278225"/>
                  <a:gd name="connsiteX15" fmla="*/ 83344 w 222314"/>
                  <a:gd name="connsiteY15" fmla="*/ 97250 h 278225"/>
                  <a:gd name="connsiteX16" fmla="*/ 97251 w 222314"/>
                  <a:gd name="connsiteY16" fmla="*/ 83344 h 278225"/>
                  <a:gd name="connsiteX17" fmla="*/ 125064 w 222314"/>
                  <a:gd name="connsiteY17" fmla="*/ 83344 h 278225"/>
                  <a:gd name="connsiteX18" fmla="*/ 138970 w 222314"/>
                  <a:gd name="connsiteY18" fmla="*/ 97250 h 27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314" h="278225">
                    <a:moveTo>
                      <a:pt x="222314" y="208407"/>
                    </a:moveTo>
                    <a:lnTo>
                      <a:pt x="222314" y="69437"/>
                    </a:lnTo>
                    <a:cubicBezTo>
                      <a:pt x="222257" y="31072"/>
                      <a:pt x="191148" y="0"/>
                      <a:pt x="152782" y="0"/>
                    </a:cubicBezTo>
                    <a:lnTo>
                      <a:pt x="69438" y="0"/>
                    </a:lnTo>
                    <a:cubicBezTo>
                      <a:pt x="31110" y="52"/>
                      <a:pt x="53" y="31110"/>
                      <a:pt x="1" y="69437"/>
                    </a:cubicBezTo>
                    <a:lnTo>
                      <a:pt x="1" y="208407"/>
                    </a:lnTo>
                    <a:cubicBezTo>
                      <a:pt x="-158" y="246808"/>
                      <a:pt x="30845" y="278067"/>
                      <a:pt x="69247" y="278224"/>
                    </a:cubicBezTo>
                    <a:cubicBezTo>
                      <a:pt x="69314" y="278225"/>
                      <a:pt x="69371" y="278225"/>
                      <a:pt x="69438" y="278225"/>
                    </a:cubicBezTo>
                    <a:lnTo>
                      <a:pt x="152782" y="278225"/>
                    </a:lnTo>
                    <a:cubicBezTo>
                      <a:pt x="191186" y="278225"/>
                      <a:pt x="222314" y="247095"/>
                      <a:pt x="222314" y="208694"/>
                    </a:cubicBezTo>
                    <a:cubicBezTo>
                      <a:pt x="222314" y="208597"/>
                      <a:pt x="222314" y="208502"/>
                      <a:pt x="222314" y="208407"/>
                    </a:cubicBezTo>
                    <a:close/>
                    <a:moveTo>
                      <a:pt x="138970" y="180594"/>
                    </a:moveTo>
                    <a:cubicBezTo>
                      <a:pt x="138970" y="188274"/>
                      <a:pt x="132741" y="194500"/>
                      <a:pt x="125064" y="194500"/>
                    </a:cubicBezTo>
                    <a:lnTo>
                      <a:pt x="97251" y="194500"/>
                    </a:lnTo>
                    <a:cubicBezTo>
                      <a:pt x="89574" y="194500"/>
                      <a:pt x="83344" y="188274"/>
                      <a:pt x="83344" y="180594"/>
                    </a:cubicBezTo>
                    <a:lnTo>
                      <a:pt x="83344" y="97250"/>
                    </a:lnTo>
                    <a:cubicBezTo>
                      <a:pt x="83344" y="89570"/>
                      <a:pt x="89574" y="83344"/>
                      <a:pt x="97251" y="83344"/>
                    </a:cubicBezTo>
                    <a:lnTo>
                      <a:pt x="125064" y="83344"/>
                    </a:lnTo>
                    <a:cubicBezTo>
                      <a:pt x="132741" y="83344"/>
                      <a:pt x="138970" y="89570"/>
                      <a:pt x="138970" y="9725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8" name="Freeform 82">
                <a:extLst>
                  <a:ext uri="{FF2B5EF4-FFF2-40B4-BE49-F238E27FC236}">
                    <a16:creationId xmlns:a16="http://schemas.microsoft.com/office/drawing/2014/main" id="{EB1CCE70-DEF9-428A-9511-DFFA44980361}"/>
                  </a:ext>
                </a:extLst>
              </p:cNvPr>
              <p:cNvSpPr/>
              <p:nvPr/>
            </p:nvSpPr>
            <p:spPr>
              <a:xfrm>
                <a:off x="4872778" y="794129"/>
                <a:ext cx="1000125" cy="1138999"/>
              </a:xfrm>
              <a:custGeom>
                <a:avLst/>
                <a:gdLst>
                  <a:gd name="connsiteX0" fmla="*/ 967359 w 1000125"/>
                  <a:gd name="connsiteY0" fmla="*/ 166688 h 1138999"/>
                  <a:gd name="connsiteX1" fmla="*/ 833438 w 1000125"/>
                  <a:gd name="connsiteY1" fmla="*/ 32766 h 1138999"/>
                  <a:gd name="connsiteX2" fmla="*/ 755142 w 1000125"/>
                  <a:gd name="connsiteY2" fmla="*/ 0 h 1138999"/>
                  <a:gd name="connsiteX3" fmla="*/ 111157 w 1000125"/>
                  <a:gd name="connsiteY3" fmla="*/ 0 h 1138999"/>
                  <a:gd name="connsiteX4" fmla="*/ 0 w 1000125"/>
                  <a:gd name="connsiteY4" fmla="*/ 110966 h 1138999"/>
                  <a:gd name="connsiteX5" fmla="*/ 0 w 1000125"/>
                  <a:gd name="connsiteY5" fmla="*/ 111157 h 1138999"/>
                  <a:gd name="connsiteX6" fmla="*/ 0 w 1000125"/>
                  <a:gd name="connsiteY6" fmla="*/ 537877 h 1138999"/>
                  <a:gd name="connsiteX7" fmla="*/ 9525 w 1000125"/>
                  <a:gd name="connsiteY7" fmla="*/ 551212 h 1138999"/>
                  <a:gd name="connsiteX8" fmla="*/ 88964 w 1000125"/>
                  <a:gd name="connsiteY8" fmla="*/ 589312 h 1138999"/>
                  <a:gd name="connsiteX9" fmla="*/ 108014 w 1000125"/>
                  <a:gd name="connsiteY9" fmla="*/ 585597 h 1138999"/>
                  <a:gd name="connsiteX10" fmla="*/ 110395 w 1000125"/>
                  <a:gd name="connsiteY10" fmla="*/ 577691 h 1138999"/>
                  <a:gd name="connsiteX11" fmla="*/ 110395 w 1000125"/>
                  <a:gd name="connsiteY11" fmla="*/ 138875 h 1138999"/>
                  <a:gd name="connsiteX12" fmla="*/ 138113 w 1000125"/>
                  <a:gd name="connsiteY12" fmla="*/ 111157 h 1138999"/>
                  <a:gd name="connsiteX13" fmla="*/ 742664 w 1000125"/>
                  <a:gd name="connsiteY13" fmla="*/ 111157 h 1138999"/>
                  <a:gd name="connsiteX14" fmla="*/ 761714 w 1000125"/>
                  <a:gd name="connsiteY14" fmla="*/ 119444 h 1138999"/>
                  <a:gd name="connsiteX15" fmla="*/ 879539 w 1000125"/>
                  <a:gd name="connsiteY15" fmla="*/ 237268 h 1138999"/>
                  <a:gd name="connsiteX16" fmla="*/ 887826 w 1000125"/>
                  <a:gd name="connsiteY16" fmla="*/ 256318 h 1138999"/>
                  <a:gd name="connsiteX17" fmla="*/ 887826 w 1000125"/>
                  <a:gd name="connsiteY17" fmla="*/ 1000125 h 1138999"/>
                  <a:gd name="connsiteX18" fmla="*/ 860203 w 1000125"/>
                  <a:gd name="connsiteY18" fmla="*/ 1027938 h 1138999"/>
                  <a:gd name="connsiteX19" fmla="*/ 860108 w 1000125"/>
                  <a:gd name="connsiteY19" fmla="*/ 1027938 h 1138999"/>
                  <a:gd name="connsiteX20" fmla="*/ 319469 w 1000125"/>
                  <a:gd name="connsiteY20" fmla="*/ 1027938 h 1138999"/>
                  <a:gd name="connsiteX21" fmla="*/ 305562 w 1000125"/>
                  <a:gd name="connsiteY21" fmla="*/ 1041845 h 1138999"/>
                  <a:gd name="connsiteX22" fmla="*/ 305562 w 1000125"/>
                  <a:gd name="connsiteY22" fmla="*/ 1125188 h 1138999"/>
                  <a:gd name="connsiteX23" fmla="*/ 319469 w 1000125"/>
                  <a:gd name="connsiteY23" fmla="*/ 1139000 h 1138999"/>
                  <a:gd name="connsiteX24" fmla="*/ 888968 w 1000125"/>
                  <a:gd name="connsiteY24" fmla="*/ 1139000 h 1138999"/>
                  <a:gd name="connsiteX25" fmla="*/ 1000125 w 1000125"/>
                  <a:gd name="connsiteY25" fmla="*/ 1028033 h 1138999"/>
                  <a:gd name="connsiteX26" fmla="*/ 1000125 w 1000125"/>
                  <a:gd name="connsiteY26" fmla="*/ 1027938 h 1138999"/>
                  <a:gd name="connsiteX27" fmla="*/ 1000125 w 1000125"/>
                  <a:gd name="connsiteY27" fmla="*/ 245555 h 1138999"/>
                  <a:gd name="connsiteX28" fmla="*/ 967359 w 1000125"/>
                  <a:gd name="connsiteY28" fmla="*/ 166688 h 113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25" h="1138999">
                    <a:moveTo>
                      <a:pt x="967359" y="166688"/>
                    </a:moveTo>
                    <a:lnTo>
                      <a:pt x="833438" y="32766"/>
                    </a:lnTo>
                    <a:cubicBezTo>
                      <a:pt x="812702" y="11909"/>
                      <a:pt x="784546" y="126"/>
                      <a:pt x="755142" y="0"/>
                    </a:cubicBezTo>
                    <a:lnTo>
                      <a:pt x="111157" y="0"/>
                    </a:lnTo>
                    <a:cubicBezTo>
                      <a:pt x="49820" y="-53"/>
                      <a:pt x="53" y="49629"/>
                      <a:pt x="0" y="110966"/>
                    </a:cubicBezTo>
                    <a:cubicBezTo>
                      <a:pt x="0" y="111030"/>
                      <a:pt x="0" y="111093"/>
                      <a:pt x="0" y="111157"/>
                    </a:cubicBezTo>
                    <a:lnTo>
                      <a:pt x="0" y="537877"/>
                    </a:lnTo>
                    <a:cubicBezTo>
                      <a:pt x="-29" y="543910"/>
                      <a:pt x="3809" y="549283"/>
                      <a:pt x="9525" y="551212"/>
                    </a:cubicBezTo>
                    <a:cubicBezTo>
                      <a:pt x="38144" y="558860"/>
                      <a:pt x="65084" y="571781"/>
                      <a:pt x="88964" y="589312"/>
                    </a:cubicBezTo>
                    <a:cubicBezTo>
                      <a:pt x="95271" y="593442"/>
                      <a:pt x="103721" y="591794"/>
                      <a:pt x="108014" y="585597"/>
                    </a:cubicBezTo>
                    <a:cubicBezTo>
                      <a:pt x="109543" y="583242"/>
                      <a:pt x="110369" y="580499"/>
                      <a:pt x="110395" y="577691"/>
                    </a:cubicBezTo>
                    <a:lnTo>
                      <a:pt x="110395" y="138875"/>
                    </a:lnTo>
                    <a:cubicBezTo>
                      <a:pt x="110395" y="123567"/>
                      <a:pt x="122805" y="111157"/>
                      <a:pt x="138113" y="111157"/>
                    </a:cubicBezTo>
                    <a:lnTo>
                      <a:pt x="742664" y="111157"/>
                    </a:lnTo>
                    <a:cubicBezTo>
                      <a:pt x="749884" y="111175"/>
                      <a:pt x="756781" y="114173"/>
                      <a:pt x="761714" y="119444"/>
                    </a:cubicBezTo>
                    <a:lnTo>
                      <a:pt x="879539" y="237268"/>
                    </a:lnTo>
                    <a:cubicBezTo>
                      <a:pt x="884806" y="242205"/>
                      <a:pt x="887806" y="249097"/>
                      <a:pt x="887826" y="256318"/>
                    </a:cubicBezTo>
                    <a:lnTo>
                      <a:pt x="887826" y="1000125"/>
                    </a:lnTo>
                    <a:cubicBezTo>
                      <a:pt x="887883" y="1015432"/>
                      <a:pt x="875510" y="1027881"/>
                      <a:pt x="860203" y="1027938"/>
                    </a:cubicBezTo>
                    <a:cubicBezTo>
                      <a:pt x="860174" y="1027938"/>
                      <a:pt x="860136" y="1027938"/>
                      <a:pt x="860108" y="1027938"/>
                    </a:cubicBezTo>
                    <a:lnTo>
                      <a:pt x="319469" y="1027938"/>
                    </a:lnTo>
                    <a:cubicBezTo>
                      <a:pt x="311789" y="1027938"/>
                      <a:pt x="305562" y="1034167"/>
                      <a:pt x="305562" y="1041845"/>
                    </a:cubicBezTo>
                    <a:lnTo>
                      <a:pt x="305562" y="1125188"/>
                    </a:lnTo>
                    <a:cubicBezTo>
                      <a:pt x="305615" y="1132827"/>
                      <a:pt x="311826" y="1139000"/>
                      <a:pt x="319469" y="1139000"/>
                    </a:cubicBezTo>
                    <a:lnTo>
                      <a:pt x="888968" y="1139000"/>
                    </a:lnTo>
                    <a:cubicBezTo>
                      <a:pt x="950309" y="1139057"/>
                      <a:pt x="1000068" y="1089374"/>
                      <a:pt x="1000125" y="1028033"/>
                    </a:cubicBezTo>
                    <a:cubicBezTo>
                      <a:pt x="1000125" y="1028005"/>
                      <a:pt x="1000125" y="1027967"/>
                      <a:pt x="1000125" y="1027938"/>
                    </a:cubicBezTo>
                    <a:lnTo>
                      <a:pt x="1000125" y="245555"/>
                    </a:lnTo>
                    <a:cubicBezTo>
                      <a:pt x="1000135" y="215954"/>
                      <a:pt x="988343" y="187570"/>
                      <a:pt x="967359" y="166688"/>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9" name="Freeform 83">
                <a:extLst>
                  <a:ext uri="{FF2B5EF4-FFF2-40B4-BE49-F238E27FC236}">
                    <a16:creationId xmlns:a16="http://schemas.microsoft.com/office/drawing/2014/main" id="{4B89D42A-374A-4E31-828D-3EC51BFBDA12}"/>
                  </a:ext>
                </a:extLst>
              </p:cNvPr>
              <p:cNvSpPr/>
              <p:nvPr/>
            </p:nvSpPr>
            <p:spPr>
              <a:xfrm>
                <a:off x="4539403" y="1387137"/>
                <a:ext cx="555593" cy="740492"/>
              </a:xfrm>
              <a:custGeom>
                <a:avLst/>
                <a:gdLst>
                  <a:gd name="connsiteX0" fmla="*/ 478346 w 555593"/>
                  <a:gd name="connsiteY0" fmla="*/ 268815 h 740492"/>
                  <a:gd name="connsiteX1" fmla="*/ 472250 w 555593"/>
                  <a:gd name="connsiteY1" fmla="*/ 262147 h 740492"/>
                  <a:gd name="connsiteX2" fmla="*/ 472250 w 555593"/>
                  <a:gd name="connsiteY2" fmla="*/ 198806 h 740492"/>
                  <a:gd name="connsiteX3" fmla="*/ 282101 w 555593"/>
                  <a:gd name="connsiteY3" fmla="*/ 49 h 740492"/>
                  <a:gd name="connsiteX4" fmla="*/ 83344 w 555593"/>
                  <a:gd name="connsiteY4" fmla="*/ 190198 h 740492"/>
                  <a:gd name="connsiteX5" fmla="*/ 83344 w 555593"/>
                  <a:gd name="connsiteY5" fmla="*/ 198806 h 740492"/>
                  <a:gd name="connsiteX6" fmla="*/ 83344 w 555593"/>
                  <a:gd name="connsiteY6" fmla="*/ 261576 h 740492"/>
                  <a:gd name="connsiteX7" fmla="*/ 77248 w 555593"/>
                  <a:gd name="connsiteY7" fmla="*/ 268719 h 740492"/>
                  <a:gd name="connsiteX8" fmla="*/ 77248 w 555593"/>
                  <a:gd name="connsiteY8" fmla="*/ 268719 h 740492"/>
                  <a:gd name="connsiteX9" fmla="*/ 0 w 555593"/>
                  <a:gd name="connsiteY9" fmla="*/ 351587 h 740492"/>
                  <a:gd name="connsiteX10" fmla="*/ 0 w 555593"/>
                  <a:gd name="connsiteY10" fmla="*/ 657149 h 740492"/>
                  <a:gd name="connsiteX11" fmla="*/ 83344 w 555593"/>
                  <a:gd name="connsiteY11" fmla="*/ 740493 h 740492"/>
                  <a:gd name="connsiteX12" fmla="*/ 472250 w 555593"/>
                  <a:gd name="connsiteY12" fmla="*/ 740493 h 740492"/>
                  <a:gd name="connsiteX13" fmla="*/ 555593 w 555593"/>
                  <a:gd name="connsiteY13" fmla="*/ 657149 h 740492"/>
                  <a:gd name="connsiteX14" fmla="*/ 555593 w 555593"/>
                  <a:gd name="connsiteY14" fmla="*/ 351587 h 740492"/>
                  <a:gd name="connsiteX15" fmla="*/ 478346 w 555593"/>
                  <a:gd name="connsiteY15" fmla="*/ 268815 h 740492"/>
                  <a:gd name="connsiteX16" fmla="*/ 277844 w 555593"/>
                  <a:gd name="connsiteY16" fmla="*/ 588093 h 740492"/>
                  <a:gd name="connsiteX17" fmla="*/ 222124 w 555593"/>
                  <a:gd name="connsiteY17" fmla="*/ 532562 h 740492"/>
                  <a:gd name="connsiteX18" fmla="*/ 277656 w 555593"/>
                  <a:gd name="connsiteY18" fmla="*/ 476841 h 740492"/>
                  <a:gd name="connsiteX19" fmla="*/ 333375 w 555593"/>
                  <a:gd name="connsiteY19" fmla="*/ 532181 h 740492"/>
                  <a:gd name="connsiteX20" fmla="*/ 278036 w 555593"/>
                  <a:gd name="connsiteY20" fmla="*/ 588093 h 740492"/>
                  <a:gd name="connsiteX21" fmla="*/ 277844 w 555593"/>
                  <a:gd name="connsiteY21" fmla="*/ 588093 h 740492"/>
                  <a:gd name="connsiteX22" fmla="*/ 361188 w 555593"/>
                  <a:gd name="connsiteY22" fmla="*/ 261957 h 740492"/>
                  <a:gd name="connsiteX23" fmla="*/ 355092 w 555593"/>
                  <a:gd name="connsiteY23" fmla="*/ 268624 h 740492"/>
                  <a:gd name="connsiteX24" fmla="*/ 200597 w 555593"/>
                  <a:gd name="connsiteY24" fmla="*/ 268624 h 740492"/>
                  <a:gd name="connsiteX25" fmla="*/ 194501 w 555593"/>
                  <a:gd name="connsiteY25" fmla="*/ 261957 h 740492"/>
                  <a:gd name="connsiteX26" fmla="*/ 194501 w 555593"/>
                  <a:gd name="connsiteY26" fmla="*/ 198806 h 740492"/>
                  <a:gd name="connsiteX27" fmla="*/ 277844 w 555593"/>
                  <a:gd name="connsiteY27" fmla="*/ 115462 h 740492"/>
                  <a:gd name="connsiteX28" fmla="*/ 361188 w 555593"/>
                  <a:gd name="connsiteY28" fmla="*/ 198806 h 74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5593" h="740492">
                    <a:moveTo>
                      <a:pt x="478346" y="268815"/>
                    </a:moveTo>
                    <a:cubicBezTo>
                      <a:pt x="474909" y="268474"/>
                      <a:pt x="472281" y="265600"/>
                      <a:pt x="472250" y="262147"/>
                    </a:cubicBezTo>
                    <a:lnTo>
                      <a:pt x="472250" y="198806"/>
                    </a:lnTo>
                    <a:cubicBezTo>
                      <a:pt x="474627" y="91412"/>
                      <a:pt x="389494" y="2426"/>
                      <a:pt x="282101" y="49"/>
                    </a:cubicBezTo>
                    <a:cubicBezTo>
                      <a:pt x="174708" y="-2328"/>
                      <a:pt x="85721" y="82805"/>
                      <a:pt x="83344" y="190198"/>
                    </a:cubicBezTo>
                    <a:cubicBezTo>
                      <a:pt x="83280" y="193067"/>
                      <a:pt x="83280" y="195937"/>
                      <a:pt x="83344" y="198806"/>
                    </a:cubicBezTo>
                    <a:lnTo>
                      <a:pt x="83344" y="261576"/>
                    </a:lnTo>
                    <a:cubicBezTo>
                      <a:pt x="83618" y="265227"/>
                      <a:pt x="80896" y="268415"/>
                      <a:pt x="77248" y="268719"/>
                    </a:cubicBezTo>
                    <a:lnTo>
                      <a:pt x="77248" y="268719"/>
                    </a:lnTo>
                    <a:cubicBezTo>
                      <a:pt x="33797" y="271905"/>
                      <a:pt x="132" y="308019"/>
                      <a:pt x="0" y="351587"/>
                    </a:cubicBezTo>
                    <a:lnTo>
                      <a:pt x="0" y="657149"/>
                    </a:lnTo>
                    <a:cubicBezTo>
                      <a:pt x="0" y="703174"/>
                      <a:pt x="37314" y="740493"/>
                      <a:pt x="83344" y="740493"/>
                    </a:cubicBezTo>
                    <a:lnTo>
                      <a:pt x="472250" y="740493"/>
                    </a:lnTo>
                    <a:cubicBezTo>
                      <a:pt x="518279" y="740493"/>
                      <a:pt x="555593" y="703174"/>
                      <a:pt x="555593" y="657149"/>
                    </a:cubicBezTo>
                    <a:lnTo>
                      <a:pt x="555593" y="351587"/>
                    </a:lnTo>
                    <a:cubicBezTo>
                      <a:pt x="555457" y="308039"/>
                      <a:pt x="521781" y="271953"/>
                      <a:pt x="478346" y="268815"/>
                    </a:cubicBezTo>
                    <a:close/>
                    <a:moveTo>
                      <a:pt x="277844" y="588093"/>
                    </a:moveTo>
                    <a:cubicBezTo>
                      <a:pt x="247123" y="588140"/>
                      <a:pt x="222176" y="563280"/>
                      <a:pt x="222124" y="532562"/>
                    </a:cubicBezTo>
                    <a:cubicBezTo>
                      <a:pt x="222072" y="501844"/>
                      <a:pt x="246934" y="476888"/>
                      <a:pt x="277656" y="476841"/>
                    </a:cubicBezTo>
                    <a:cubicBezTo>
                      <a:pt x="308302" y="476793"/>
                      <a:pt x="333218" y="501539"/>
                      <a:pt x="333375" y="532181"/>
                    </a:cubicBezTo>
                    <a:cubicBezTo>
                      <a:pt x="333533" y="562899"/>
                      <a:pt x="308757" y="587931"/>
                      <a:pt x="278036" y="588093"/>
                    </a:cubicBezTo>
                    <a:cubicBezTo>
                      <a:pt x="277972" y="588093"/>
                      <a:pt x="277908" y="588093"/>
                      <a:pt x="277844" y="588093"/>
                    </a:cubicBezTo>
                    <a:close/>
                    <a:moveTo>
                      <a:pt x="361188" y="261957"/>
                    </a:moveTo>
                    <a:cubicBezTo>
                      <a:pt x="361157" y="265409"/>
                      <a:pt x="358529" y="268284"/>
                      <a:pt x="355092" y="268624"/>
                    </a:cubicBezTo>
                    <a:lnTo>
                      <a:pt x="200597" y="268624"/>
                    </a:lnTo>
                    <a:cubicBezTo>
                      <a:pt x="197139" y="268327"/>
                      <a:pt x="194488" y="265426"/>
                      <a:pt x="194501" y="261957"/>
                    </a:cubicBezTo>
                    <a:lnTo>
                      <a:pt x="194501" y="198806"/>
                    </a:lnTo>
                    <a:cubicBezTo>
                      <a:pt x="194501" y="152776"/>
                      <a:pt x="231815" y="115462"/>
                      <a:pt x="277844" y="115462"/>
                    </a:cubicBezTo>
                    <a:cubicBezTo>
                      <a:pt x="323874" y="115462"/>
                      <a:pt x="361188" y="152776"/>
                      <a:pt x="361188" y="198806"/>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grpSp>
        <p:grpSp>
          <p:nvGrpSpPr>
            <p:cNvPr id="120" name="Group 119">
              <a:extLst>
                <a:ext uri="{FF2B5EF4-FFF2-40B4-BE49-F238E27FC236}">
                  <a16:creationId xmlns:a16="http://schemas.microsoft.com/office/drawing/2014/main" id="{AD82B0C5-3FF1-458E-B6AF-AABE0972C4DE}"/>
                </a:ext>
              </a:extLst>
            </p:cNvPr>
            <p:cNvGrpSpPr>
              <a:grpSpLocks noChangeAspect="1"/>
            </p:cNvGrpSpPr>
            <p:nvPr/>
          </p:nvGrpSpPr>
          <p:grpSpPr>
            <a:xfrm>
              <a:off x="5933838" y="3698064"/>
              <a:ext cx="350807" cy="340244"/>
              <a:chOff x="4515455" y="353828"/>
              <a:chExt cx="1332191" cy="1292074"/>
            </a:xfrm>
          </p:grpSpPr>
          <p:sp>
            <p:nvSpPr>
              <p:cNvPr id="138" name="Freeform 85">
                <a:extLst>
                  <a:ext uri="{FF2B5EF4-FFF2-40B4-BE49-F238E27FC236}">
                    <a16:creationId xmlns:a16="http://schemas.microsoft.com/office/drawing/2014/main" id="{CAF45006-655A-4B88-AC6B-B7E806133293}"/>
                  </a:ext>
                </a:extLst>
              </p:cNvPr>
              <p:cNvSpPr/>
              <p:nvPr/>
            </p:nvSpPr>
            <p:spPr>
              <a:xfrm>
                <a:off x="5152137" y="459854"/>
                <a:ext cx="393608" cy="1048045"/>
              </a:xfrm>
              <a:custGeom>
                <a:avLst/>
                <a:gdLst>
                  <a:gd name="connsiteX0" fmla="*/ 252333 w 393608"/>
                  <a:gd name="connsiteY0" fmla="*/ 165518 h 1048045"/>
                  <a:gd name="connsiteX1" fmla="*/ 307959 w 393608"/>
                  <a:gd name="connsiteY1" fmla="*/ 110393 h 1048045"/>
                  <a:gd name="connsiteX2" fmla="*/ 335677 w 393608"/>
                  <a:gd name="connsiteY2" fmla="*/ 110393 h 1048045"/>
                  <a:gd name="connsiteX3" fmla="*/ 393561 w 393608"/>
                  <a:gd name="connsiteY3" fmla="*/ 57505 h 1048045"/>
                  <a:gd name="connsiteX4" fmla="*/ 340278 w 393608"/>
                  <a:gd name="connsiteY4" fmla="*/ 48 h 1048045"/>
                  <a:gd name="connsiteX5" fmla="*/ 335677 w 393608"/>
                  <a:gd name="connsiteY5" fmla="*/ 48 h 1048045"/>
                  <a:gd name="connsiteX6" fmla="*/ 307959 w 393608"/>
                  <a:gd name="connsiteY6" fmla="*/ 48 h 1048045"/>
                  <a:gd name="connsiteX7" fmla="*/ 141272 w 393608"/>
                  <a:gd name="connsiteY7" fmla="*/ 165518 h 1048045"/>
                  <a:gd name="connsiteX8" fmla="*/ 141272 w 393608"/>
                  <a:gd name="connsiteY8" fmla="*/ 482655 h 1048045"/>
                  <a:gd name="connsiteX9" fmla="*/ 127365 w 393608"/>
                  <a:gd name="connsiteY9" fmla="*/ 496460 h 1048045"/>
                  <a:gd name="connsiteX10" fmla="*/ 57928 w 393608"/>
                  <a:gd name="connsiteY10" fmla="*/ 496460 h 1048045"/>
                  <a:gd name="connsiteX11" fmla="*/ 48 w 393608"/>
                  <a:gd name="connsiteY11" fmla="*/ 549348 h 1048045"/>
                  <a:gd name="connsiteX12" fmla="*/ 53326 w 393608"/>
                  <a:gd name="connsiteY12" fmla="*/ 606805 h 1048045"/>
                  <a:gd name="connsiteX13" fmla="*/ 57928 w 393608"/>
                  <a:gd name="connsiteY13" fmla="*/ 606805 h 1048045"/>
                  <a:gd name="connsiteX14" fmla="*/ 127365 w 393608"/>
                  <a:gd name="connsiteY14" fmla="*/ 606805 h 1048045"/>
                  <a:gd name="connsiteX15" fmla="*/ 141272 w 393608"/>
                  <a:gd name="connsiteY15" fmla="*/ 620610 h 1048045"/>
                  <a:gd name="connsiteX16" fmla="*/ 141272 w 393608"/>
                  <a:gd name="connsiteY16" fmla="*/ 882527 h 1048045"/>
                  <a:gd name="connsiteX17" fmla="*/ 307959 w 393608"/>
                  <a:gd name="connsiteY17" fmla="*/ 1047998 h 1048045"/>
                  <a:gd name="connsiteX18" fmla="*/ 335677 w 393608"/>
                  <a:gd name="connsiteY18" fmla="*/ 1047998 h 1048045"/>
                  <a:gd name="connsiteX19" fmla="*/ 393561 w 393608"/>
                  <a:gd name="connsiteY19" fmla="*/ 995113 h 1048045"/>
                  <a:gd name="connsiteX20" fmla="*/ 340278 w 393608"/>
                  <a:gd name="connsiteY20" fmla="*/ 937652 h 1048045"/>
                  <a:gd name="connsiteX21" fmla="*/ 335677 w 393608"/>
                  <a:gd name="connsiteY21" fmla="*/ 937652 h 1048045"/>
                  <a:gd name="connsiteX22" fmla="*/ 307959 w 393608"/>
                  <a:gd name="connsiteY22" fmla="*/ 937652 h 1048045"/>
                  <a:gd name="connsiteX23" fmla="*/ 252333 w 393608"/>
                  <a:gd name="connsiteY23" fmla="*/ 882527 h 1048045"/>
                  <a:gd name="connsiteX24" fmla="*/ 252333 w 393608"/>
                  <a:gd name="connsiteY24" fmla="*/ 620610 h 1048045"/>
                  <a:gd name="connsiteX25" fmla="*/ 266240 w 393608"/>
                  <a:gd name="connsiteY25" fmla="*/ 606805 h 1048045"/>
                  <a:gd name="connsiteX26" fmla="*/ 335677 w 393608"/>
                  <a:gd name="connsiteY26" fmla="*/ 606805 h 1048045"/>
                  <a:gd name="connsiteX27" fmla="*/ 393561 w 393608"/>
                  <a:gd name="connsiteY27" fmla="*/ 553917 h 1048045"/>
                  <a:gd name="connsiteX28" fmla="*/ 340278 w 393608"/>
                  <a:gd name="connsiteY28" fmla="*/ 496460 h 1048045"/>
                  <a:gd name="connsiteX29" fmla="*/ 335677 w 393608"/>
                  <a:gd name="connsiteY29" fmla="*/ 496460 h 1048045"/>
                  <a:gd name="connsiteX30" fmla="*/ 266240 w 393608"/>
                  <a:gd name="connsiteY30" fmla="*/ 496460 h 1048045"/>
                  <a:gd name="connsiteX31" fmla="*/ 252333 w 393608"/>
                  <a:gd name="connsiteY31" fmla="*/ 482655 h 104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3608" h="1048045">
                    <a:moveTo>
                      <a:pt x="252333" y="165518"/>
                    </a:moveTo>
                    <a:cubicBezTo>
                      <a:pt x="252386" y="135058"/>
                      <a:pt x="277276" y="110393"/>
                      <a:pt x="307959" y="110393"/>
                    </a:cubicBezTo>
                    <a:lnTo>
                      <a:pt x="335677" y="110393"/>
                    </a:lnTo>
                    <a:cubicBezTo>
                      <a:pt x="366376" y="111654"/>
                      <a:pt x="392284" y="87976"/>
                      <a:pt x="393561" y="57505"/>
                    </a:cubicBezTo>
                    <a:cubicBezTo>
                      <a:pt x="394827" y="27033"/>
                      <a:pt x="370977" y="1309"/>
                      <a:pt x="340278" y="48"/>
                    </a:cubicBezTo>
                    <a:cubicBezTo>
                      <a:pt x="338744" y="-16"/>
                      <a:pt x="337211" y="-16"/>
                      <a:pt x="335677" y="48"/>
                    </a:cubicBezTo>
                    <a:lnTo>
                      <a:pt x="307959" y="48"/>
                    </a:lnTo>
                    <a:cubicBezTo>
                      <a:pt x="215900" y="48"/>
                      <a:pt x="141272" y="74131"/>
                      <a:pt x="141272" y="165518"/>
                    </a:cubicBezTo>
                    <a:lnTo>
                      <a:pt x="141272" y="482655"/>
                    </a:lnTo>
                    <a:cubicBezTo>
                      <a:pt x="141272" y="490279"/>
                      <a:pt x="135045" y="496460"/>
                      <a:pt x="127365" y="496460"/>
                    </a:cubicBezTo>
                    <a:lnTo>
                      <a:pt x="57928" y="496460"/>
                    </a:lnTo>
                    <a:cubicBezTo>
                      <a:pt x="27233" y="495199"/>
                      <a:pt x="1319" y="518877"/>
                      <a:pt x="48" y="549348"/>
                    </a:cubicBezTo>
                    <a:cubicBezTo>
                      <a:pt x="-1222" y="579819"/>
                      <a:pt x="22630" y="605544"/>
                      <a:pt x="53326" y="606805"/>
                    </a:cubicBezTo>
                    <a:cubicBezTo>
                      <a:pt x="54859" y="606869"/>
                      <a:pt x="56395" y="606869"/>
                      <a:pt x="57928" y="606805"/>
                    </a:cubicBezTo>
                    <a:lnTo>
                      <a:pt x="127365" y="606805"/>
                    </a:lnTo>
                    <a:cubicBezTo>
                      <a:pt x="135045" y="606805"/>
                      <a:pt x="141272" y="612986"/>
                      <a:pt x="141272" y="620610"/>
                    </a:cubicBezTo>
                    <a:lnTo>
                      <a:pt x="141272" y="882527"/>
                    </a:lnTo>
                    <a:cubicBezTo>
                      <a:pt x="141272" y="973914"/>
                      <a:pt x="215900" y="1047998"/>
                      <a:pt x="307959" y="1047998"/>
                    </a:cubicBezTo>
                    <a:lnTo>
                      <a:pt x="335677" y="1047998"/>
                    </a:lnTo>
                    <a:cubicBezTo>
                      <a:pt x="366376" y="1049255"/>
                      <a:pt x="392284" y="1025579"/>
                      <a:pt x="393561" y="995113"/>
                    </a:cubicBezTo>
                    <a:cubicBezTo>
                      <a:pt x="394827" y="964638"/>
                      <a:pt x="370977" y="938910"/>
                      <a:pt x="340278" y="937652"/>
                    </a:cubicBezTo>
                    <a:cubicBezTo>
                      <a:pt x="338744" y="937586"/>
                      <a:pt x="337211" y="937586"/>
                      <a:pt x="335677" y="937652"/>
                    </a:cubicBezTo>
                    <a:lnTo>
                      <a:pt x="307959" y="937652"/>
                    </a:lnTo>
                    <a:cubicBezTo>
                      <a:pt x="277276" y="937652"/>
                      <a:pt x="252386" y="912983"/>
                      <a:pt x="252333" y="882527"/>
                    </a:cubicBezTo>
                    <a:lnTo>
                      <a:pt x="252333" y="620610"/>
                    </a:lnTo>
                    <a:cubicBezTo>
                      <a:pt x="252333" y="612986"/>
                      <a:pt x="258560" y="606805"/>
                      <a:pt x="266240" y="606805"/>
                    </a:cubicBezTo>
                    <a:lnTo>
                      <a:pt x="335677" y="606805"/>
                    </a:lnTo>
                    <a:cubicBezTo>
                      <a:pt x="366376" y="608067"/>
                      <a:pt x="392284" y="584388"/>
                      <a:pt x="393561" y="553917"/>
                    </a:cubicBezTo>
                    <a:cubicBezTo>
                      <a:pt x="394827" y="523446"/>
                      <a:pt x="370977" y="497721"/>
                      <a:pt x="340278" y="496460"/>
                    </a:cubicBezTo>
                    <a:cubicBezTo>
                      <a:pt x="338744" y="496397"/>
                      <a:pt x="337211" y="496397"/>
                      <a:pt x="335677" y="496460"/>
                    </a:cubicBezTo>
                    <a:lnTo>
                      <a:pt x="266240" y="496460"/>
                    </a:lnTo>
                    <a:cubicBezTo>
                      <a:pt x="258560" y="496460"/>
                      <a:pt x="252333" y="490279"/>
                      <a:pt x="252333" y="482655"/>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39" name="Freeform 86">
                <a:extLst>
                  <a:ext uri="{FF2B5EF4-FFF2-40B4-BE49-F238E27FC236}">
                    <a16:creationId xmlns:a16="http://schemas.microsoft.com/office/drawing/2014/main" id="{A6A4DB0D-E56C-4C50-8411-8E82C5B5809C}"/>
                  </a:ext>
                </a:extLst>
              </p:cNvPr>
              <p:cNvSpPr/>
              <p:nvPr/>
            </p:nvSpPr>
            <p:spPr>
              <a:xfrm>
                <a:off x="5582116" y="400663"/>
                <a:ext cx="265530" cy="197195"/>
              </a:xfrm>
              <a:custGeom>
                <a:avLst/>
                <a:gdLst>
                  <a:gd name="connsiteX0" fmla="*/ 61337 w 265530"/>
                  <a:gd name="connsiteY0" fmla="*/ 181026 h 197195"/>
                  <a:gd name="connsiteX1" fmla="*/ 135347 w 265530"/>
                  <a:gd name="connsiteY1" fmla="*/ 185092 h 197195"/>
                  <a:gd name="connsiteX2" fmla="*/ 245932 w 265530"/>
                  <a:gd name="connsiteY2" fmla="*/ 97156 h 197195"/>
                  <a:gd name="connsiteX3" fmla="*/ 252333 w 265530"/>
                  <a:gd name="connsiteY3" fmla="*/ 19456 h 197195"/>
                  <a:gd name="connsiteX4" fmla="*/ 179257 w 265530"/>
                  <a:gd name="connsiteY4" fmla="*/ 9220 h 197195"/>
                  <a:gd name="connsiteX5" fmla="*/ 176971 w 265530"/>
                  <a:gd name="connsiteY5" fmla="*/ 11016 h 197195"/>
                  <a:gd name="connsiteX6" fmla="*/ 105152 w 265530"/>
                  <a:gd name="connsiteY6" fmla="*/ 67749 h 197195"/>
                  <a:gd name="connsiteX7" fmla="*/ 95627 w 265530"/>
                  <a:gd name="connsiteY7" fmla="*/ 58861 h 197195"/>
                  <a:gd name="connsiteX8" fmla="*/ 17046 w 265530"/>
                  <a:gd name="connsiteY8" fmla="*/ 57348 h 197195"/>
                  <a:gd name="connsiteX9" fmla="*/ 15522 w 265530"/>
                  <a:gd name="connsiteY9" fmla="*/ 135356 h 197195"/>
                  <a:gd name="connsiteX10" fmla="*/ 16856 w 265530"/>
                  <a:gd name="connsiteY10" fmla="*/ 136680 h 19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530" h="197195">
                    <a:moveTo>
                      <a:pt x="61337" y="181026"/>
                    </a:moveTo>
                    <a:cubicBezTo>
                      <a:pt x="81349" y="200919"/>
                      <a:pt x="113239" y="202670"/>
                      <a:pt x="135347" y="185092"/>
                    </a:cubicBezTo>
                    <a:lnTo>
                      <a:pt x="245932" y="97156"/>
                    </a:lnTo>
                    <a:cubicBezTo>
                      <a:pt x="269316" y="77455"/>
                      <a:pt x="272183" y="42668"/>
                      <a:pt x="252333" y="19456"/>
                    </a:cubicBezTo>
                    <a:cubicBezTo>
                      <a:pt x="234111" y="-1856"/>
                      <a:pt x="202707" y="-6255"/>
                      <a:pt x="179257" y="9220"/>
                    </a:cubicBezTo>
                    <a:lnTo>
                      <a:pt x="176971" y="11016"/>
                    </a:lnTo>
                    <a:lnTo>
                      <a:pt x="105152" y="67749"/>
                    </a:lnTo>
                    <a:lnTo>
                      <a:pt x="95627" y="58861"/>
                    </a:lnTo>
                    <a:cubicBezTo>
                      <a:pt x="74348" y="36902"/>
                      <a:pt x="39163" y="36225"/>
                      <a:pt x="17046" y="57348"/>
                    </a:cubicBezTo>
                    <a:cubicBezTo>
                      <a:pt x="-5071" y="78472"/>
                      <a:pt x="-5757" y="113396"/>
                      <a:pt x="15522" y="135356"/>
                    </a:cubicBezTo>
                    <a:lnTo>
                      <a:pt x="16856" y="136680"/>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0" name="Freeform 87">
                <a:extLst>
                  <a:ext uri="{FF2B5EF4-FFF2-40B4-BE49-F238E27FC236}">
                    <a16:creationId xmlns:a16="http://schemas.microsoft.com/office/drawing/2014/main" id="{DFF941AB-298B-4809-B50B-581769E46CC9}"/>
                  </a:ext>
                </a:extLst>
              </p:cNvPr>
              <p:cNvSpPr/>
              <p:nvPr/>
            </p:nvSpPr>
            <p:spPr>
              <a:xfrm>
                <a:off x="5599699" y="1342477"/>
                <a:ext cx="245193" cy="243463"/>
              </a:xfrm>
              <a:custGeom>
                <a:avLst/>
                <a:gdLst>
                  <a:gd name="connsiteX0" fmla="*/ 229015 w 245193"/>
                  <a:gd name="connsiteY0" fmla="*/ 16168 h 243463"/>
                  <a:gd name="connsiteX1" fmla="*/ 150481 w 245193"/>
                  <a:gd name="connsiteY1" fmla="*/ 16120 h 243463"/>
                  <a:gd name="connsiteX2" fmla="*/ 150434 w 245193"/>
                  <a:gd name="connsiteY2" fmla="*/ 16168 h 243463"/>
                  <a:gd name="connsiteX3" fmla="*/ 133098 w 245193"/>
                  <a:gd name="connsiteY3" fmla="*/ 33377 h 243463"/>
                  <a:gd name="connsiteX4" fmla="*/ 113477 w 245193"/>
                  <a:gd name="connsiteY4" fmla="*/ 33377 h 243463"/>
                  <a:gd name="connsiteX5" fmla="*/ 96141 w 245193"/>
                  <a:gd name="connsiteY5" fmla="*/ 16168 h 243463"/>
                  <a:gd name="connsiteX6" fmla="*/ 17608 w 245193"/>
                  <a:gd name="connsiteY6" fmla="*/ 16120 h 243463"/>
                  <a:gd name="connsiteX7" fmla="*/ 17560 w 245193"/>
                  <a:gd name="connsiteY7" fmla="*/ 94081 h 243463"/>
                  <a:gd name="connsiteX8" fmla="*/ 34896 w 245193"/>
                  <a:gd name="connsiteY8" fmla="*/ 111290 h 243463"/>
                  <a:gd name="connsiteX9" fmla="*/ 34981 w 245193"/>
                  <a:gd name="connsiteY9" fmla="*/ 130683 h 243463"/>
                  <a:gd name="connsiteX10" fmla="*/ 34896 w 245193"/>
                  <a:gd name="connsiteY10" fmla="*/ 130768 h 243463"/>
                  <a:gd name="connsiteX11" fmla="*/ 17560 w 245193"/>
                  <a:gd name="connsiteY11" fmla="*/ 147977 h 243463"/>
                  <a:gd name="connsiteX12" fmla="*/ 15065 w 245193"/>
                  <a:gd name="connsiteY12" fmla="*/ 226032 h 243463"/>
                  <a:gd name="connsiteX13" fmla="*/ 93693 w 245193"/>
                  <a:gd name="connsiteY13" fmla="*/ 228509 h 243463"/>
                  <a:gd name="connsiteX14" fmla="*/ 96141 w 245193"/>
                  <a:gd name="connsiteY14" fmla="*/ 226079 h 243463"/>
                  <a:gd name="connsiteX15" fmla="*/ 113477 w 245193"/>
                  <a:gd name="connsiteY15" fmla="*/ 208870 h 243463"/>
                  <a:gd name="connsiteX16" fmla="*/ 132870 w 245193"/>
                  <a:gd name="connsiteY16" fmla="*/ 208738 h 243463"/>
                  <a:gd name="connsiteX17" fmla="*/ 133003 w 245193"/>
                  <a:gd name="connsiteY17" fmla="*/ 208870 h 243463"/>
                  <a:gd name="connsiteX18" fmla="*/ 133003 w 245193"/>
                  <a:gd name="connsiteY18" fmla="*/ 208870 h 243463"/>
                  <a:gd name="connsiteX19" fmla="*/ 150339 w 245193"/>
                  <a:gd name="connsiteY19" fmla="*/ 226079 h 243463"/>
                  <a:gd name="connsiteX20" fmla="*/ 228920 w 245193"/>
                  <a:gd name="connsiteY20" fmla="*/ 226079 h 243463"/>
                  <a:gd name="connsiteX21" fmla="*/ 228920 w 245193"/>
                  <a:gd name="connsiteY21" fmla="*/ 148072 h 243463"/>
                  <a:gd name="connsiteX22" fmla="*/ 211584 w 245193"/>
                  <a:gd name="connsiteY22" fmla="*/ 130863 h 243463"/>
                  <a:gd name="connsiteX23" fmla="*/ 211584 w 245193"/>
                  <a:gd name="connsiteY23" fmla="*/ 111952 h 243463"/>
                  <a:gd name="connsiteX24" fmla="*/ 228920 w 245193"/>
                  <a:gd name="connsiteY24" fmla="*/ 94743 h 243463"/>
                  <a:gd name="connsiteX25" fmla="*/ 228920 w 245193"/>
                  <a:gd name="connsiteY25" fmla="*/ 16735 h 2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193" h="243463">
                    <a:moveTo>
                      <a:pt x="229015" y="16168"/>
                    </a:moveTo>
                    <a:cubicBezTo>
                      <a:pt x="207346" y="-5372"/>
                      <a:pt x="172179" y="-5391"/>
                      <a:pt x="150481" y="16120"/>
                    </a:cubicBezTo>
                    <a:cubicBezTo>
                      <a:pt x="150462" y="16139"/>
                      <a:pt x="150453" y="16149"/>
                      <a:pt x="150434" y="16168"/>
                    </a:cubicBezTo>
                    <a:lnTo>
                      <a:pt x="133098" y="33377"/>
                    </a:lnTo>
                    <a:cubicBezTo>
                      <a:pt x="127650" y="38691"/>
                      <a:pt x="118925" y="38691"/>
                      <a:pt x="113477" y="33377"/>
                    </a:cubicBezTo>
                    <a:lnTo>
                      <a:pt x="96141" y="16168"/>
                    </a:lnTo>
                    <a:cubicBezTo>
                      <a:pt x="74472" y="-5372"/>
                      <a:pt x="39306" y="-5391"/>
                      <a:pt x="17608" y="16120"/>
                    </a:cubicBezTo>
                    <a:cubicBezTo>
                      <a:pt x="-4090" y="37632"/>
                      <a:pt x="-4109" y="72541"/>
                      <a:pt x="17560" y="94081"/>
                    </a:cubicBezTo>
                    <a:lnTo>
                      <a:pt x="34896" y="111290"/>
                    </a:lnTo>
                    <a:cubicBezTo>
                      <a:pt x="40315" y="116623"/>
                      <a:pt x="40353" y="125303"/>
                      <a:pt x="34981" y="130683"/>
                    </a:cubicBezTo>
                    <a:cubicBezTo>
                      <a:pt x="34953" y="130711"/>
                      <a:pt x="34924" y="130740"/>
                      <a:pt x="34896" y="130768"/>
                    </a:cubicBezTo>
                    <a:lnTo>
                      <a:pt x="17560" y="147977"/>
                    </a:lnTo>
                    <a:cubicBezTo>
                      <a:pt x="-4843" y="168845"/>
                      <a:pt x="-5957" y="203793"/>
                      <a:pt x="15065" y="226032"/>
                    </a:cubicBezTo>
                    <a:cubicBezTo>
                      <a:pt x="36086" y="248271"/>
                      <a:pt x="71291" y="249378"/>
                      <a:pt x="93693" y="228509"/>
                    </a:cubicBezTo>
                    <a:cubicBezTo>
                      <a:pt x="94532" y="227724"/>
                      <a:pt x="95351" y="226911"/>
                      <a:pt x="96141" y="226079"/>
                    </a:cubicBezTo>
                    <a:lnTo>
                      <a:pt x="113477" y="208870"/>
                    </a:lnTo>
                    <a:cubicBezTo>
                      <a:pt x="118801" y="203518"/>
                      <a:pt x="127479" y="203462"/>
                      <a:pt x="132870" y="208738"/>
                    </a:cubicBezTo>
                    <a:cubicBezTo>
                      <a:pt x="132917" y="208785"/>
                      <a:pt x="132956" y="208823"/>
                      <a:pt x="133003" y="208870"/>
                    </a:cubicBezTo>
                    <a:lnTo>
                      <a:pt x="133003" y="208870"/>
                    </a:lnTo>
                    <a:lnTo>
                      <a:pt x="150339" y="226079"/>
                    </a:lnTo>
                    <a:cubicBezTo>
                      <a:pt x="172037" y="247619"/>
                      <a:pt x="207222" y="247619"/>
                      <a:pt x="228920" y="226079"/>
                    </a:cubicBezTo>
                    <a:cubicBezTo>
                      <a:pt x="250618" y="204540"/>
                      <a:pt x="250618" y="169611"/>
                      <a:pt x="228920" y="148072"/>
                    </a:cubicBezTo>
                    <a:lnTo>
                      <a:pt x="211584" y="130863"/>
                    </a:lnTo>
                    <a:cubicBezTo>
                      <a:pt x="206460" y="125586"/>
                      <a:pt x="206460" y="117228"/>
                      <a:pt x="211584" y="111952"/>
                    </a:cubicBezTo>
                    <a:lnTo>
                      <a:pt x="228920" y="94743"/>
                    </a:lnTo>
                    <a:cubicBezTo>
                      <a:pt x="250589" y="73184"/>
                      <a:pt x="250589" y="38293"/>
                      <a:pt x="228920" y="16735"/>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1" name="Freeform 88">
                <a:extLst>
                  <a:ext uri="{FF2B5EF4-FFF2-40B4-BE49-F238E27FC236}">
                    <a16:creationId xmlns:a16="http://schemas.microsoft.com/office/drawing/2014/main" id="{3C7AC7BA-D333-4B9B-9AFF-9ACC4ED9B4D6}"/>
                  </a:ext>
                </a:extLst>
              </p:cNvPr>
              <p:cNvSpPr/>
              <p:nvPr/>
            </p:nvSpPr>
            <p:spPr>
              <a:xfrm>
                <a:off x="4515455" y="785486"/>
                <a:ext cx="611315" cy="860416"/>
              </a:xfrm>
              <a:custGeom>
                <a:avLst/>
                <a:gdLst>
                  <a:gd name="connsiteX0" fmla="*/ 27861 w 611315"/>
                  <a:gd name="connsiteY0" fmla="*/ 529380 h 860416"/>
                  <a:gd name="connsiteX1" fmla="*/ 128445 w 611315"/>
                  <a:gd name="connsiteY1" fmla="*/ 529380 h 860416"/>
                  <a:gd name="connsiteX2" fmla="*/ 142256 w 611315"/>
                  <a:gd name="connsiteY2" fmla="*/ 542050 h 860416"/>
                  <a:gd name="connsiteX3" fmla="*/ 166735 w 611315"/>
                  <a:gd name="connsiteY3" fmla="*/ 835170 h 860416"/>
                  <a:gd name="connsiteX4" fmla="*/ 194548 w 611315"/>
                  <a:gd name="connsiteY4" fmla="*/ 860416 h 860416"/>
                  <a:gd name="connsiteX5" fmla="*/ 416766 w 611315"/>
                  <a:gd name="connsiteY5" fmla="*/ 860416 h 860416"/>
                  <a:gd name="connsiteX6" fmla="*/ 444579 w 611315"/>
                  <a:gd name="connsiteY6" fmla="*/ 835170 h 860416"/>
                  <a:gd name="connsiteX7" fmla="*/ 469154 w 611315"/>
                  <a:gd name="connsiteY7" fmla="*/ 542050 h 860416"/>
                  <a:gd name="connsiteX8" fmla="*/ 482870 w 611315"/>
                  <a:gd name="connsiteY8" fmla="*/ 529380 h 860416"/>
                  <a:gd name="connsiteX9" fmla="*/ 583454 w 611315"/>
                  <a:gd name="connsiteY9" fmla="*/ 529380 h 860416"/>
                  <a:gd name="connsiteX10" fmla="*/ 611267 w 611315"/>
                  <a:gd name="connsiteY10" fmla="*/ 501770 h 860416"/>
                  <a:gd name="connsiteX11" fmla="*/ 611267 w 611315"/>
                  <a:gd name="connsiteY11" fmla="*/ 308784 h 860416"/>
                  <a:gd name="connsiteX12" fmla="*/ 311053 w 611315"/>
                  <a:gd name="connsiteY12" fmla="*/ 48 h 860416"/>
                  <a:gd name="connsiteX13" fmla="*/ 48 w 611315"/>
                  <a:gd name="connsiteY13" fmla="*/ 298072 h 860416"/>
                  <a:gd name="connsiteX14" fmla="*/ 48 w 611315"/>
                  <a:gd name="connsiteY14" fmla="*/ 308784 h 860416"/>
                  <a:gd name="connsiteX15" fmla="*/ 48 w 611315"/>
                  <a:gd name="connsiteY15" fmla="*/ 501770 h 860416"/>
                  <a:gd name="connsiteX16" fmla="*/ 27861 w 611315"/>
                  <a:gd name="connsiteY16" fmla="*/ 529380 h 8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1315" h="860416">
                    <a:moveTo>
                      <a:pt x="27861" y="529380"/>
                    </a:moveTo>
                    <a:lnTo>
                      <a:pt x="128445" y="529380"/>
                    </a:lnTo>
                    <a:cubicBezTo>
                      <a:pt x="135646" y="529446"/>
                      <a:pt x="141620" y="534930"/>
                      <a:pt x="142256" y="542050"/>
                    </a:cubicBezTo>
                    <a:lnTo>
                      <a:pt x="166735" y="835170"/>
                    </a:lnTo>
                    <a:cubicBezTo>
                      <a:pt x="167974" y="849486"/>
                      <a:pt x="180071" y="860473"/>
                      <a:pt x="194548" y="860416"/>
                    </a:cubicBezTo>
                    <a:lnTo>
                      <a:pt x="416766" y="860416"/>
                    </a:lnTo>
                    <a:cubicBezTo>
                      <a:pt x="431243" y="860473"/>
                      <a:pt x="443340" y="849486"/>
                      <a:pt x="444579" y="835170"/>
                    </a:cubicBezTo>
                    <a:lnTo>
                      <a:pt x="469154" y="542050"/>
                    </a:lnTo>
                    <a:cubicBezTo>
                      <a:pt x="469744" y="534940"/>
                      <a:pt x="475688" y="529456"/>
                      <a:pt x="482870" y="529380"/>
                    </a:cubicBezTo>
                    <a:lnTo>
                      <a:pt x="583454" y="529380"/>
                    </a:lnTo>
                    <a:cubicBezTo>
                      <a:pt x="598815" y="529380"/>
                      <a:pt x="611267" y="517022"/>
                      <a:pt x="611267" y="501770"/>
                    </a:cubicBezTo>
                    <a:lnTo>
                      <a:pt x="611267" y="308784"/>
                    </a:lnTo>
                    <a:cubicBezTo>
                      <a:pt x="614246" y="141232"/>
                      <a:pt x="479836" y="3007"/>
                      <a:pt x="311053" y="48"/>
                    </a:cubicBezTo>
                    <a:cubicBezTo>
                      <a:pt x="142269" y="-2909"/>
                      <a:pt x="3027" y="130520"/>
                      <a:pt x="48" y="298072"/>
                    </a:cubicBezTo>
                    <a:cubicBezTo>
                      <a:pt x="-16" y="301642"/>
                      <a:pt x="-16" y="305213"/>
                      <a:pt x="48" y="308784"/>
                    </a:cubicBezTo>
                    <a:lnTo>
                      <a:pt x="48" y="501770"/>
                    </a:lnTo>
                    <a:cubicBezTo>
                      <a:pt x="48" y="517022"/>
                      <a:pt x="12500" y="529380"/>
                      <a:pt x="27861" y="52938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2" name="Freeform 89">
                <a:extLst>
                  <a:ext uri="{FF2B5EF4-FFF2-40B4-BE49-F238E27FC236}">
                    <a16:creationId xmlns:a16="http://schemas.microsoft.com/office/drawing/2014/main" id="{6AD21761-AAA0-408A-A292-C54ABCE2A8D1}"/>
                  </a:ext>
                </a:extLst>
              </p:cNvPr>
              <p:cNvSpPr/>
              <p:nvPr/>
            </p:nvSpPr>
            <p:spPr>
              <a:xfrm>
                <a:off x="4626515" y="353828"/>
                <a:ext cx="389002" cy="386163"/>
              </a:xfrm>
              <a:custGeom>
                <a:avLst/>
                <a:gdLst>
                  <a:gd name="connsiteX0" fmla="*/ 49 w 389002"/>
                  <a:gd name="connsiteY0" fmla="*/ 188809 h 386163"/>
                  <a:gd name="connsiteX1" fmla="*/ 190197 w 389002"/>
                  <a:gd name="connsiteY1" fmla="*/ 386116 h 386163"/>
                  <a:gd name="connsiteX2" fmla="*/ 388954 w 389002"/>
                  <a:gd name="connsiteY2" fmla="*/ 197354 h 386163"/>
                  <a:gd name="connsiteX3" fmla="*/ 388954 w 389002"/>
                  <a:gd name="connsiteY3" fmla="*/ 188809 h 386163"/>
                  <a:gd name="connsiteX4" fmla="*/ 388954 w 389002"/>
                  <a:gd name="connsiteY4" fmla="*/ 188809 h 386163"/>
                  <a:gd name="connsiteX5" fmla="*/ 190197 w 389002"/>
                  <a:gd name="connsiteY5" fmla="*/ 48 h 386163"/>
                  <a:gd name="connsiteX6" fmla="*/ 49 w 389002"/>
                  <a:gd name="connsiteY6" fmla="*/ 188809 h 3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02" h="386163">
                    <a:moveTo>
                      <a:pt x="49" y="188809"/>
                    </a:moveTo>
                    <a:cubicBezTo>
                      <a:pt x="-2329" y="295419"/>
                      <a:pt x="82804" y="383756"/>
                      <a:pt x="190197" y="386116"/>
                    </a:cubicBezTo>
                    <a:cubicBezTo>
                      <a:pt x="297591" y="388475"/>
                      <a:pt x="386577" y="303964"/>
                      <a:pt x="388954" y="197354"/>
                    </a:cubicBezTo>
                    <a:cubicBezTo>
                      <a:pt x="389018" y="194506"/>
                      <a:pt x="389018" y="191657"/>
                      <a:pt x="388954" y="188809"/>
                    </a:cubicBezTo>
                    <a:lnTo>
                      <a:pt x="388954" y="188809"/>
                    </a:lnTo>
                    <a:cubicBezTo>
                      <a:pt x="386577" y="82200"/>
                      <a:pt x="297591" y="-2311"/>
                      <a:pt x="190197" y="48"/>
                    </a:cubicBezTo>
                    <a:cubicBezTo>
                      <a:pt x="86150" y="2334"/>
                      <a:pt x="2352" y="85521"/>
                      <a:pt x="49" y="188809"/>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43" name="Freeform 90">
                <a:extLst>
                  <a:ext uri="{FF2B5EF4-FFF2-40B4-BE49-F238E27FC236}">
                    <a16:creationId xmlns:a16="http://schemas.microsoft.com/office/drawing/2014/main" id="{25436FBC-7A11-4448-8ACD-A48CA2AE6382}"/>
                  </a:ext>
                </a:extLst>
              </p:cNvPr>
              <p:cNvSpPr/>
              <p:nvPr/>
            </p:nvSpPr>
            <p:spPr>
              <a:xfrm>
                <a:off x="5599699" y="888305"/>
                <a:ext cx="245193" cy="243463"/>
              </a:xfrm>
              <a:custGeom>
                <a:avLst/>
                <a:gdLst>
                  <a:gd name="connsiteX0" fmla="*/ 229015 w 245193"/>
                  <a:gd name="connsiteY0" fmla="*/ 16168 h 243463"/>
                  <a:gd name="connsiteX1" fmla="*/ 150481 w 245193"/>
                  <a:gd name="connsiteY1" fmla="*/ 16120 h 243463"/>
                  <a:gd name="connsiteX2" fmla="*/ 150434 w 245193"/>
                  <a:gd name="connsiteY2" fmla="*/ 16168 h 243463"/>
                  <a:gd name="connsiteX3" fmla="*/ 133098 w 245193"/>
                  <a:gd name="connsiteY3" fmla="*/ 33377 h 243463"/>
                  <a:gd name="connsiteX4" fmla="*/ 113477 w 245193"/>
                  <a:gd name="connsiteY4" fmla="*/ 33377 h 243463"/>
                  <a:gd name="connsiteX5" fmla="*/ 96141 w 245193"/>
                  <a:gd name="connsiteY5" fmla="*/ 16168 h 243463"/>
                  <a:gd name="connsiteX6" fmla="*/ 17608 w 245193"/>
                  <a:gd name="connsiteY6" fmla="*/ 16120 h 243463"/>
                  <a:gd name="connsiteX7" fmla="*/ 17560 w 245193"/>
                  <a:gd name="connsiteY7" fmla="*/ 94081 h 243463"/>
                  <a:gd name="connsiteX8" fmla="*/ 34896 w 245193"/>
                  <a:gd name="connsiteY8" fmla="*/ 111290 h 243463"/>
                  <a:gd name="connsiteX9" fmla="*/ 34981 w 245193"/>
                  <a:gd name="connsiteY9" fmla="*/ 130683 h 243463"/>
                  <a:gd name="connsiteX10" fmla="*/ 34896 w 245193"/>
                  <a:gd name="connsiteY10" fmla="*/ 130768 h 243463"/>
                  <a:gd name="connsiteX11" fmla="*/ 17560 w 245193"/>
                  <a:gd name="connsiteY11" fmla="*/ 147977 h 243463"/>
                  <a:gd name="connsiteX12" fmla="*/ 15065 w 245193"/>
                  <a:gd name="connsiteY12" fmla="*/ 226032 h 243463"/>
                  <a:gd name="connsiteX13" fmla="*/ 93693 w 245193"/>
                  <a:gd name="connsiteY13" fmla="*/ 228509 h 243463"/>
                  <a:gd name="connsiteX14" fmla="*/ 96141 w 245193"/>
                  <a:gd name="connsiteY14" fmla="*/ 226079 h 243463"/>
                  <a:gd name="connsiteX15" fmla="*/ 113477 w 245193"/>
                  <a:gd name="connsiteY15" fmla="*/ 208870 h 243463"/>
                  <a:gd name="connsiteX16" fmla="*/ 132870 w 245193"/>
                  <a:gd name="connsiteY16" fmla="*/ 208738 h 243463"/>
                  <a:gd name="connsiteX17" fmla="*/ 133003 w 245193"/>
                  <a:gd name="connsiteY17" fmla="*/ 208870 h 243463"/>
                  <a:gd name="connsiteX18" fmla="*/ 133003 w 245193"/>
                  <a:gd name="connsiteY18" fmla="*/ 208870 h 243463"/>
                  <a:gd name="connsiteX19" fmla="*/ 150339 w 245193"/>
                  <a:gd name="connsiteY19" fmla="*/ 226079 h 243463"/>
                  <a:gd name="connsiteX20" fmla="*/ 228920 w 245193"/>
                  <a:gd name="connsiteY20" fmla="*/ 226079 h 243463"/>
                  <a:gd name="connsiteX21" fmla="*/ 228920 w 245193"/>
                  <a:gd name="connsiteY21" fmla="*/ 148072 h 243463"/>
                  <a:gd name="connsiteX22" fmla="*/ 211584 w 245193"/>
                  <a:gd name="connsiteY22" fmla="*/ 130863 h 243463"/>
                  <a:gd name="connsiteX23" fmla="*/ 211584 w 245193"/>
                  <a:gd name="connsiteY23" fmla="*/ 111952 h 243463"/>
                  <a:gd name="connsiteX24" fmla="*/ 228920 w 245193"/>
                  <a:gd name="connsiteY24" fmla="*/ 94743 h 243463"/>
                  <a:gd name="connsiteX25" fmla="*/ 228920 w 245193"/>
                  <a:gd name="connsiteY25" fmla="*/ 16735 h 2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193" h="243463">
                    <a:moveTo>
                      <a:pt x="229015" y="16168"/>
                    </a:moveTo>
                    <a:cubicBezTo>
                      <a:pt x="207346" y="-5372"/>
                      <a:pt x="172179" y="-5391"/>
                      <a:pt x="150481" y="16120"/>
                    </a:cubicBezTo>
                    <a:cubicBezTo>
                      <a:pt x="150462" y="16139"/>
                      <a:pt x="150453" y="16149"/>
                      <a:pt x="150434" y="16168"/>
                    </a:cubicBezTo>
                    <a:lnTo>
                      <a:pt x="133098" y="33377"/>
                    </a:lnTo>
                    <a:cubicBezTo>
                      <a:pt x="127650" y="38691"/>
                      <a:pt x="118925" y="38691"/>
                      <a:pt x="113477" y="33377"/>
                    </a:cubicBezTo>
                    <a:lnTo>
                      <a:pt x="96141" y="16168"/>
                    </a:lnTo>
                    <a:cubicBezTo>
                      <a:pt x="74472" y="-5372"/>
                      <a:pt x="39306" y="-5391"/>
                      <a:pt x="17608" y="16120"/>
                    </a:cubicBezTo>
                    <a:cubicBezTo>
                      <a:pt x="-4090" y="37632"/>
                      <a:pt x="-4109" y="72541"/>
                      <a:pt x="17560" y="94081"/>
                    </a:cubicBezTo>
                    <a:lnTo>
                      <a:pt x="34896" y="111290"/>
                    </a:lnTo>
                    <a:cubicBezTo>
                      <a:pt x="40315" y="116623"/>
                      <a:pt x="40353" y="125303"/>
                      <a:pt x="34981" y="130683"/>
                    </a:cubicBezTo>
                    <a:cubicBezTo>
                      <a:pt x="34953" y="130711"/>
                      <a:pt x="34924" y="130740"/>
                      <a:pt x="34896" y="130768"/>
                    </a:cubicBezTo>
                    <a:lnTo>
                      <a:pt x="17560" y="147977"/>
                    </a:lnTo>
                    <a:cubicBezTo>
                      <a:pt x="-4843" y="168845"/>
                      <a:pt x="-5957" y="203793"/>
                      <a:pt x="15065" y="226032"/>
                    </a:cubicBezTo>
                    <a:cubicBezTo>
                      <a:pt x="36086" y="248271"/>
                      <a:pt x="71291" y="249378"/>
                      <a:pt x="93693" y="228509"/>
                    </a:cubicBezTo>
                    <a:cubicBezTo>
                      <a:pt x="94532" y="227724"/>
                      <a:pt x="95351" y="226911"/>
                      <a:pt x="96141" y="226079"/>
                    </a:cubicBezTo>
                    <a:lnTo>
                      <a:pt x="113477" y="208870"/>
                    </a:lnTo>
                    <a:cubicBezTo>
                      <a:pt x="118801" y="203518"/>
                      <a:pt x="127479" y="203462"/>
                      <a:pt x="132870" y="208738"/>
                    </a:cubicBezTo>
                    <a:cubicBezTo>
                      <a:pt x="132917" y="208785"/>
                      <a:pt x="132956" y="208823"/>
                      <a:pt x="133003" y="208870"/>
                    </a:cubicBezTo>
                    <a:lnTo>
                      <a:pt x="133003" y="208870"/>
                    </a:lnTo>
                    <a:lnTo>
                      <a:pt x="150339" y="226079"/>
                    </a:lnTo>
                    <a:cubicBezTo>
                      <a:pt x="172037" y="247619"/>
                      <a:pt x="207222" y="247619"/>
                      <a:pt x="228920" y="226079"/>
                    </a:cubicBezTo>
                    <a:cubicBezTo>
                      <a:pt x="250618" y="204540"/>
                      <a:pt x="250618" y="169611"/>
                      <a:pt x="228920" y="148072"/>
                    </a:cubicBezTo>
                    <a:lnTo>
                      <a:pt x="211584" y="130863"/>
                    </a:lnTo>
                    <a:cubicBezTo>
                      <a:pt x="206460" y="125586"/>
                      <a:pt x="206460" y="117228"/>
                      <a:pt x="211584" y="111952"/>
                    </a:cubicBezTo>
                    <a:lnTo>
                      <a:pt x="228920" y="94743"/>
                    </a:lnTo>
                    <a:cubicBezTo>
                      <a:pt x="250589" y="73184"/>
                      <a:pt x="250589" y="38293"/>
                      <a:pt x="228920" y="16735"/>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grpSp>
        <p:grpSp>
          <p:nvGrpSpPr>
            <p:cNvPr id="121" name="Group 120">
              <a:extLst>
                <a:ext uri="{FF2B5EF4-FFF2-40B4-BE49-F238E27FC236}">
                  <a16:creationId xmlns:a16="http://schemas.microsoft.com/office/drawing/2014/main" id="{41FB7346-339B-458B-A6FD-E4BC799C73C0}"/>
                </a:ext>
              </a:extLst>
            </p:cNvPr>
            <p:cNvGrpSpPr>
              <a:grpSpLocks noChangeAspect="1"/>
            </p:cNvGrpSpPr>
            <p:nvPr/>
          </p:nvGrpSpPr>
          <p:grpSpPr>
            <a:xfrm>
              <a:off x="7640253" y="3675053"/>
              <a:ext cx="386267" cy="386267"/>
              <a:chOff x="5429249" y="2762249"/>
              <a:chExt cx="1333500" cy="1333500"/>
            </a:xfrm>
          </p:grpSpPr>
          <p:sp>
            <p:nvSpPr>
              <p:cNvPr id="131" name="Freeform 92">
                <a:extLst>
                  <a:ext uri="{FF2B5EF4-FFF2-40B4-BE49-F238E27FC236}">
                    <a16:creationId xmlns:a16="http://schemas.microsoft.com/office/drawing/2014/main" id="{C7A8BCF8-51C0-4EAD-9177-1001E83DF67E}"/>
                  </a:ext>
                </a:extLst>
              </p:cNvPr>
              <p:cNvSpPr/>
              <p:nvPr/>
            </p:nvSpPr>
            <p:spPr>
              <a:xfrm>
                <a:off x="5429249" y="3012376"/>
                <a:ext cx="1333500" cy="1083373"/>
              </a:xfrm>
              <a:custGeom>
                <a:avLst/>
                <a:gdLst>
                  <a:gd name="connsiteX0" fmla="*/ 1277969 w 1333500"/>
                  <a:gd name="connsiteY0" fmla="*/ 444436 h 1083373"/>
                  <a:gd name="connsiteX1" fmla="*/ 1222343 w 1333500"/>
                  <a:gd name="connsiteY1" fmla="*/ 499967 h 1083373"/>
                  <a:gd name="connsiteX2" fmla="*/ 1222343 w 1333500"/>
                  <a:gd name="connsiteY2" fmla="*/ 583311 h 1083373"/>
                  <a:gd name="connsiteX3" fmla="*/ 1209018 w 1333500"/>
                  <a:gd name="connsiteY3" fmla="*/ 597590 h 1083373"/>
                  <a:gd name="connsiteX4" fmla="*/ 1208532 w 1333500"/>
                  <a:gd name="connsiteY4" fmla="*/ 597599 h 1083373"/>
                  <a:gd name="connsiteX5" fmla="*/ 1083469 w 1333500"/>
                  <a:gd name="connsiteY5" fmla="*/ 597599 h 1083373"/>
                  <a:gd name="connsiteX6" fmla="*/ 1043788 w 1333500"/>
                  <a:gd name="connsiteY6" fmla="*/ 641263 h 1083373"/>
                  <a:gd name="connsiteX7" fmla="*/ 1083469 w 1333500"/>
                  <a:gd name="connsiteY7" fmla="*/ 680942 h 1083373"/>
                  <a:gd name="connsiteX8" fmla="*/ 1208532 w 1333500"/>
                  <a:gd name="connsiteY8" fmla="*/ 680942 h 1083373"/>
                  <a:gd name="connsiteX9" fmla="*/ 1222343 w 1333500"/>
                  <a:gd name="connsiteY9" fmla="*/ 694754 h 1083373"/>
                  <a:gd name="connsiteX10" fmla="*/ 1222343 w 1333500"/>
                  <a:gd name="connsiteY10" fmla="*/ 694849 h 1083373"/>
                  <a:gd name="connsiteX11" fmla="*/ 1222343 w 1333500"/>
                  <a:gd name="connsiteY11" fmla="*/ 778193 h 1083373"/>
                  <a:gd name="connsiteX12" fmla="*/ 1208532 w 1333500"/>
                  <a:gd name="connsiteY12" fmla="*/ 792099 h 1083373"/>
                  <a:gd name="connsiteX13" fmla="*/ 1111282 w 1333500"/>
                  <a:gd name="connsiteY13" fmla="*/ 792099 h 1083373"/>
                  <a:gd name="connsiteX14" fmla="*/ 1041845 w 1333500"/>
                  <a:gd name="connsiteY14" fmla="*/ 861536 h 1083373"/>
                  <a:gd name="connsiteX15" fmla="*/ 1041845 w 1333500"/>
                  <a:gd name="connsiteY15" fmla="*/ 958787 h 1083373"/>
                  <a:gd name="connsiteX16" fmla="*/ 1027938 w 1333500"/>
                  <a:gd name="connsiteY16" fmla="*/ 972598 h 1083373"/>
                  <a:gd name="connsiteX17" fmla="*/ 694563 w 1333500"/>
                  <a:gd name="connsiteY17" fmla="*/ 972598 h 1083373"/>
                  <a:gd name="connsiteX18" fmla="*/ 680657 w 1333500"/>
                  <a:gd name="connsiteY18" fmla="*/ 958882 h 1083373"/>
                  <a:gd name="connsiteX19" fmla="*/ 680657 w 1333500"/>
                  <a:gd name="connsiteY19" fmla="*/ 958787 h 1083373"/>
                  <a:gd name="connsiteX20" fmla="*/ 680657 w 1333500"/>
                  <a:gd name="connsiteY20" fmla="*/ 889254 h 1083373"/>
                  <a:gd name="connsiteX21" fmla="*/ 636992 w 1333500"/>
                  <a:gd name="connsiteY21" fmla="*/ 849573 h 1083373"/>
                  <a:gd name="connsiteX22" fmla="*/ 597313 w 1333500"/>
                  <a:gd name="connsiteY22" fmla="*/ 889254 h 1083373"/>
                  <a:gd name="connsiteX23" fmla="*/ 597313 w 1333500"/>
                  <a:gd name="connsiteY23" fmla="*/ 958787 h 1083373"/>
                  <a:gd name="connsiteX24" fmla="*/ 583502 w 1333500"/>
                  <a:gd name="connsiteY24" fmla="*/ 972598 h 1083373"/>
                  <a:gd name="connsiteX25" fmla="*/ 583406 w 1333500"/>
                  <a:gd name="connsiteY25" fmla="*/ 972598 h 1083373"/>
                  <a:gd name="connsiteX26" fmla="*/ 125063 w 1333500"/>
                  <a:gd name="connsiteY26" fmla="*/ 972598 h 1083373"/>
                  <a:gd name="connsiteX27" fmla="*/ 111157 w 1333500"/>
                  <a:gd name="connsiteY27" fmla="*/ 958882 h 1083373"/>
                  <a:gd name="connsiteX28" fmla="*/ 111157 w 1333500"/>
                  <a:gd name="connsiteY28" fmla="*/ 958787 h 1083373"/>
                  <a:gd name="connsiteX29" fmla="*/ 111157 w 1333500"/>
                  <a:gd name="connsiteY29" fmla="*/ 638842 h 1083373"/>
                  <a:gd name="connsiteX30" fmla="*/ 124968 w 1333500"/>
                  <a:gd name="connsiteY30" fmla="*/ 625031 h 1083373"/>
                  <a:gd name="connsiteX31" fmla="*/ 125063 w 1333500"/>
                  <a:gd name="connsiteY31" fmla="*/ 625031 h 1083373"/>
                  <a:gd name="connsiteX32" fmla="*/ 583406 w 1333500"/>
                  <a:gd name="connsiteY32" fmla="*/ 625031 h 1083373"/>
                  <a:gd name="connsiteX33" fmla="*/ 597313 w 1333500"/>
                  <a:gd name="connsiteY33" fmla="*/ 638747 h 1083373"/>
                  <a:gd name="connsiteX34" fmla="*/ 597313 w 1333500"/>
                  <a:gd name="connsiteY34" fmla="*/ 638842 h 1083373"/>
                  <a:gd name="connsiteX35" fmla="*/ 597313 w 1333500"/>
                  <a:gd name="connsiteY35" fmla="*/ 722186 h 1083373"/>
                  <a:gd name="connsiteX36" fmla="*/ 636992 w 1333500"/>
                  <a:gd name="connsiteY36" fmla="*/ 765848 h 1083373"/>
                  <a:gd name="connsiteX37" fmla="*/ 680657 w 1333500"/>
                  <a:gd name="connsiteY37" fmla="*/ 726167 h 1083373"/>
                  <a:gd name="connsiteX38" fmla="*/ 680657 w 1333500"/>
                  <a:gd name="connsiteY38" fmla="*/ 722186 h 1083373"/>
                  <a:gd name="connsiteX39" fmla="*/ 680657 w 1333500"/>
                  <a:gd name="connsiteY39" fmla="*/ 611124 h 1083373"/>
                  <a:gd name="connsiteX40" fmla="*/ 611219 w 1333500"/>
                  <a:gd name="connsiteY40" fmla="*/ 541592 h 1083373"/>
                  <a:gd name="connsiteX41" fmla="*/ 125444 w 1333500"/>
                  <a:gd name="connsiteY41" fmla="*/ 541592 h 1083373"/>
                  <a:gd name="connsiteX42" fmla="*/ 111538 w 1333500"/>
                  <a:gd name="connsiteY42" fmla="*/ 527876 h 1083373"/>
                  <a:gd name="connsiteX43" fmla="*/ 111538 w 1333500"/>
                  <a:gd name="connsiteY43" fmla="*/ 527780 h 1083373"/>
                  <a:gd name="connsiteX44" fmla="*/ 111538 w 1333500"/>
                  <a:gd name="connsiteY44" fmla="*/ 416624 h 1083373"/>
                  <a:gd name="connsiteX45" fmla="*/ 125062 w 1333500"/>
                  <a:gd name="connsiteY45" fmla="*/ 402718 h 1083373"/>
                  <a:gd name="connsiteX46" fmla="*/ 125254 w 1333500"/>
                  <a:gd name="connsiteY46" fmla="*/ 402717 h 1083373"/>
                  <a:gd name="connsiteX47" fmla="*/ 277844 w 1333500"/>
                  <a:gd name="connsiteY47" fmla="*/ 402717 h 1083373"/>
                  <a:gd name="connsiteX48" fmla="*/ 347282 w 1333500"/>
                  <a:gd name="connsiteY48" fmla="*/ 333280 h 1083373"/>
                  <a:gd name="connsiteX49" fmla="*/ 347282 w 1333500"/>
                  <a:gd name="connsiteY49" fmla="*/ 222123 h 1083373"/>
                  <a:gd name="connsiteX50" fmla="*/ 303617 w 1333500"/>
                  <a:gd name="connsiteY50" fmla="*/ 182444 h 1083373"/>
                  <a:gd name="connsiteX51" fmla="*/ 263938 w 1333500"/>
                  <a:gd name="connsiteY51" fmla="*/ 222123 h 1083373"/>
                  <a:gd name="connsiteX52" fmla="*/ 263938 w 1333500"/>
                  <a:gd name="connsiteY52" fmla="*/ 319373 h 1083373"/>
                  <a:gd name="connsiteX53" fmla="*/ 125063 w 1333500"/>
                  <a:gd name="connsiteY53" fmla="*/ 319373 h 1083373"/>
                  <a:gd name="connsiteX54" fmla="*/ 111157 w 1333500"/>
                  <a:gd name="connsiteY54" fmla="*/ 305467 h 1083373"/>
                  <a:gd name="connsiteX55" fmla="*/ 111157 w 1333500"/>
                  <a:gd name="connsiteY55" fmla="*/ 124968 h 1083373"/>
                  <a:gd name="connsiteX56" fmla="*/ 125063 w 1333500"/>
                  <a:gd name="connsiteY56" fmla="*/ 111061 h 1083373"/>
                  <a:gd name="connsiteX57" fmla="*/ 388906 w 1333500"/>
                  <a:gd name="connsiteY57" fmla="*/ 111061 h 1083373"/>
                  <a:gd name="connsiteX58" fmla="*/ 444437 w 1333500"/>
                  <a:gd name="connsiteY58" fmla="*/ 55531 h 1083373"/>
                  <a:gd name="connsiteX59" fmla="*/ 388906 w 1333500"/>
                  <a:gd name="connsiteY59" fmla="*/ 0 h 1083373"/>
                  <a:gd name="connsiteX60" fmla="*/ 82106 w 1333500"/>
                  <a:gd name="connsiteY60" fmla="*/ 0 h 1083373"/>
                  <a:gd name="connsiteX61" fmla="*/ 0 w 1333500"/>
                  <a:gd name="connsiteY61" fmla="*/ 82486 h 1083373"/>
                  <a:gd name="connsiteX62" fmla="*/ 0 w 1333500"/>
                  <a:gd name="connsiteY62" fmla="*/ 1000792 h 1083373"/>
                  <a:gd name="connsiteX63" fmla="*/ 82106 w 1333500"/>
                  <a:gd name="connsiteY63" fmla="*/ 1083374 h 1083373"/>
                  <a:gd name="connsiteX64" fmla="*/ 1251395 w 1333500"/>
                  <a:gd name="connsiteY64" fmla="*/ 1083374 h 1083373"/>
                  <a:gd name="connsiteX65" fmla="*/ 1333500 w 1333500"/>
                  <a:gd name="connsiteY65" fmla="*/ 1000792 h 1083373"/>
                  <a:gd name="connsiteX66" fmla="*/ 1333500 w 1333500"/>
                  <a:gd name="connsiteY66" fmla="*/ 499967 h 1083373"/>
                  <a:gd name="connsiteX67" fmla="*/ 1277969 w 1333500"/>
                  <a:gd name="connsiteY67" fmla="*/ 444436 h 1083373"/>
                  <a:gd name="connsiteX68" fmla="*/ 1125569 w 1333500"/>
                  <a:gd name="connsiteY68" fmla="*/ 875062 h 1083373"/>
                  <a:gd name="connsiteX69" fmla="*/ 1222724 w 1333500"/>
                  <a:gd name="connsiteY69" fmla="*/ 875062 h 1083373"/>
                  <a:gd name="connsiteX70" fmla="*/ 1222724 w 1333500"/>
                  <a:gd name="connsiteY70" fmla="*/ 972217 h 1083373"/>
                  <a:gd name="connsiteX71" fmla="*/ 1125569 w 1333500"/>
                  <a:gd name="connsiteY71" fmla="*/ 972217 h 108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33500" h="1083373">
                    <a:moveTo>
                      <a:pt x="1277969" y="444436"/>
                    </a:moveTo>
                    <a:cubicBezTo>
                      <a:pt x="1247289" y="444436"/>
                      <a:pt x="1222401" y="469283"/>
                      <a:pt x="1222343" y="499967"/>
                    </a:cubicBezTo>
                    <a:lnTo>
                      <a:pt x="1222343" y="583311"/>
                    </a:lnTo>
                    <a:cubicBezTo>
                      <a:pt x="1222610" y="590934"/>
                      <a:pt x="1216638" y="597327"/>
                      <a:pt x="1209018" y="597590"/>
                    </a:cubicBezTo>
                    <a:cubicBezTo>
                      <a:pt x="1208856" y="597596"/>
                      <a:pt x="1208694" y="597599"/>
                      <a:pt x="1208532" y="597599"/>
                    </a:cubicBezTo>
                    <a:lnTo>
                      <a:pt x="1083469" y="597599"/>
                    </a:lnTo>
                    <a:cubicBezTo>
                      <a:pt x="1060456" y="598700"/>
                      <a:pt x="1042692" y="618249"/>
                      <a:pt x="1043788" y="641263"/>
                    </a:cubicBezTo>
                    <a:cubicBezTo>
                      <a:pt x="1044816" y="662738"/>
                      <a:pt x="1061990" y="679915"/>
                      <a:pt x="1083469" y="680942"/>
                    </a:cubicBezTo>
                    <a:lnTo>
                      <a:pt x="1208532" y="680942"/>
                    </a:lnTo>
                    <a:cubicBezTo>
                      <a:pt x="1216162" y="680942"/>
                      <a:pt x="1222343" y="687126"/>
                      <a:pt x="1222343" y="694754"/>
                    </a:cubicBezTo>
                    <a:cubicBezTo>
                      <a:pt x="1222343" y="694785"/>
                      <a:pt x="1222343" y="694817"/>
                      <a:pt x="1222343" y="694849"/>
                    </a:cubicBezTo>
                    <a:lnTo>
                      <a:pt x="1222343" y="778193"/>
                    </a:lnTo>
                    <a:cubicBezTo>
                      <a:pt x="1222343" y="785832"/>
                      <a:pt x="1216171" y="792051"/>
                      <a:pt x="1208532" y="792099"/>
                    </a:cubicBezTo>
                    <a:lnTo>
                      <a:pt x="1111282" y="792099"/>
                    </a:lnTo>
                    <a:cubicBezTo>
                      <a:pt x="1072934" y="792099"/>
                      <a:pt x="1041845" y="823189"/>
                      <a:pt x="1041845" y="861536"/>
                    </a:cubicBezTo>
                    <a:lnTo>
                      <a:pt x="1041845" y="958787"/>
                    </a:lnTo>
                    <a:cubicBezTo>
                      <a:pt x="1041797" y="966426"/>
                      <a:pt x="1035577" y="972598"/>
                      <a:pt x="1027938" y="972598"/>
                    </a:cubicBezTo>
                    <a:lnTo>
                      <a:pt x="694563" y="972598"/>
                    </a:lnTo>
                    <a:cubicBezTo>
                      <a:pt x="686935" y="972655"/>
                      <a:pt x="680710" y="966511"/>
                      <a:pt x="680657" y="958882"/>
                    </a:cubicBezTo>
                    <a:cubicBezTo>
                      <a:pt x="680657" y="958853"/>
                      <a:pt x="680657" y="958815"/>
                      <a:pt x="680657" y="958787"/>
                    </a:cubicBezTo>
                    <a:lnTo>
                      <a:pt x="680657" y="889254"/>
                    </a:lnTo>
                    <a:cubicBezTo>
                      <a:pt x="679555" y="866242"/>
                      <a:pt x="660006" y="848477"/>
                      <a:pt x="636992" y="849573"/>
                    </a:cubicBezTo>
                    <a:cubicBezTo>
                      <a:pt x="615517" y="850602"/>
                      <a:pt x="598340" y="867775"/>
                      <a:pt x="597313" y="889254"/>
                    </a:cubicBezTo>
                    <a:lnTo>
                      <a:pt x="597313" y="958787"/>
                    </a:lnTo>
                    <a:cubicBezTo>
                      <a:pt x="597313" y="966416"/>
                      <a:pt x="591129" y="972598"/>
                      <a:pt x="583502" y="972598"/>
                    </a:cubicBezTo>
                    <a:cubicBezTo>
                      <a:pt x="583470" y="972598"/>
                      <a:pt x="583438" y="972598"/>
                      <a:pt x="583406" y="972598"/>
                    </a:cubicBezTo>
                    <a:lnTo>
                      <a:pt x="125063" y="972598"/>
                    </a:lnTo>
                    <a:cubicBezTo>
                      <a:pt x="117436" y="972655"/>
                      <a:pt x="111210" y="966511"/>
                      <a:pt x="111157" y="958882"/>
                    </a:cubicBezTo>
                    <a:cubicBezTo>
                      <a:pt x="111157" y="958853"/>
                      <a:pt x="111157" y="958815"/>
                      <a:pt x="111157" y="958787"/>
                    </a:cubicBezTo>
                    <a:lnTo>
                      <a:pt x="111157" y="638842"/>
                    </a:lnTo>
                    <a:cubicBezTo>
                      <a:pt x="111157" y="631214"/>
                      <a:pt x="117340" y="625031"/>
                      <a:pt x="124968" y="625031"/>
                    </a:cubicBezTo>
                    <a:cubicBezTo>
                      <a:pt x="124999" y="625031"/>
                      <a:pt x="125032" y="625031"/>
                      <a:pt x="125063" y="625031"/>
                    </a:cubicBezTo>
                    <a:lnTo>
                      <a:pt x="583406" y="625031"/>
                    </a:lnTo>
                    <a:cubicBezTo>
                      <a:pt x="591034" y="624978"/>
                      <a:pt x="597259" y="631119"/>
                      <a:pt x="597313" y="638747"/>
                    </a:cubicBezTo>
                    <a:cubicBezTo>
                      <a:pt x="597313" y="638778"/>
                      <a:pt x="597313" y="638810"/>
                      <a:pt x="597313" y="638842"/>
                    </a:cubicBezTo>
                    <a:lnTo>
                      <a:pt x="597313" y="722186"/>
                    </a:lnTo>
                    <a:cubicBezTo>
                      <a:pt x="596212" y="745198"/>
                      <a:pt x="613977" y="764753"/>
                      <a:pt x="636992" y="765848"/>
                    </a:cubicBezTo>
                    <a:cubicBezTo>
                      <a:pt x="660006" y="766953"/>
                      <a:pt x="679555" y="749189"/>
                      <a:pt x="680657" y="726167"/>
                    </a:cubicBezTo>
                    <a:cubicBezTo>
                      <a:pt x="680720" y="724843"/>
                      <a:pt x="680720" y="723510"/>
                      <a:pt x="680657" y="722186"/>
                    </a:cubicBezTo>
                    <a:lnTo>
                      <a:pt x="680657" y="611124"/>
                    </a:lnTo>
                    <a:cubicBezTo>
                      <a:pt x="680604" y="572781"/>
                      <a:pt x="649562" y="541696"/>
                      <a:pt x="611219" y="541592"/>
                    </a:cubicBezTo>
                    <a:lnTo>
                      <a:pt x="125444" y="541592"/>
                    </a:lnTo>
                    <a:cubicBezTo>
                      <a:pt x="117817" y="541644"/>
                      <a:pt x="111591" y="535503"/>
                      <a:pt x="111538" y="527876"/>
                    </a:cubicBezTo>
                    <a:cubicBezTo>
                      <a:pt x="111538" y="527844"/>
                      <a:pt x="111538" y="527812"/>
                      <a:pt x="111538" y="527780"/>
                    </a:cubicBezTo>
                    <a:lnTo>
                      <a:pt x="111538" y="416624"/>
                    </a:lnTo>
                    <a:cubicBezTo>
                      <a:pt x="111433" y="409049"/>
                      <a:pt x="117487" y="402824"/>
                      <a:pt x="125062" y="402718"/>
                    </a:cubicBezTo>
                    <a:cubicBezTo>
                      <a:pt x="125126" y="402717"/>
                      <a:pt x="125190" y="402717"/>
                      <a:pt x="125254" y="402717"/>
                    </a:cubicBezTo>
                    <a:lnTo>
                      <a:pt x="277844" y="402717"/>
                    </a:lnTo>
                    <a:cubicBezTo>
                      <a:pt x="316194" y="402717"/>
                      <a:pt x="347282" y="371629"/>
                      <a:pt x="347282" y="333280"/>
                    </a:cubicBezTo>
                    <a:lnTo>
                      <a:pt x="347282" y="222123"/>
                    </a:lnTo>
                    <a:cubicBezTo>
                      <a:pt x="346180" y="199109"/>
                      <a:pt x="326631" y="181344"/>
                      <a:pt x="303617" y="182444"/>
                    </a:cubicBezTo>
                    <a:cubicBezTo>
                      <a:pt x="282142" y="183471"/>
                      <a:pt x="264965" y="200649"/>
                      <a:pt x="263938" y="222123"/>
                    </a:cubicBezTo>
                    <a:lnTo>
                      <a:pt x="263938" y="319373"/>
                    </a:lnTo>
                    <a:lnTo>
                      <a:pt x="125063" y="319373"/>
                    </a:lnTo>
                    <a:cubicBezTo>
                      <a:pt x="117383" y="319373"/>
                      <a:pt x="111157" y="313147"/>
                      <a:pt x="111157" y="305467"/>
                    </a:cubicBezTo>
                    <a:lnTo>
                      <a:pt x="111157" y="124968"/>
                    </a:lnTo>
                    <a:cubicBezTo>
                      <a:pt x="111157" y="117288"/>
                      <a:pt x="117383" y="111061"/>
                      <a:pt x="125063" y="111061"/>
                    </a:cubicBezTo>
                    <a:lnTo>
                      <a:pt x="388906" y="111061"/>
                    </a:lnTo>
                    <a:cubicBezTo>
                      <a:pt x="419574" y="111061"/>
                      <a:pt x="444437" y="86199"/>
                      <a:pt x="444437" y="55531"/>
                    </a:cubicBezTo>
                    <a:cubicBezTo>
                      <a:pt x="444437" y="24862"/>
                      <a:pt x="419574" y="0"/>
                      <a:pt x="388906" y="0"/>
                    </a:cubicBezTo>
                    <a:lnTo>
                      <a:pt x="82106" y="0"/>
                    </a:lnTo>
                    <a:cubicBezTo>
                      <a:pt x="36698" y="210"/>
                      <a:pt x="0" y="37079"/>
                      <a:pt x="0" y="82486"/>
                    </a:cubicBezTo>
                    <a:lnTo>
                      <a:pt x="0" y="1000792"/>
                    </a:lnTo>
                    <a:cubicBezTo>
                      <a:pt x="-53" y="1046236"/>
                      <a:pt x="36661" y="1083164"/>
                      <a:pt x="82106" y="1083374"/>
                    </a:cubicBezTo>
                    <a:lnTo>
                      <a:pt x="1251395" y="1083374"/>
                    </a:lnTo>
                    <a:cubicBezTo>
                      <a:pt x="1296838" y="1083164"/>
                      <a:pt x="1333557" y="1046236"/>
                      <a:pt x="1333500" y="1000792"/>
                    </a:cubicBezTo>
                    <a:lnTo>
                      <a:pt x="1333500" y="499967"/>
                    </a:lnTo>
                    <a:cubicBezTo>
                      <a:pt x="1333500" y="469299"/>
                      <a:pt x="1308640" y="444436"/>
                      <a:pt x="1277969" y="444436"/>
                    </a:cubicBezTo>
                    <a:close/>
                    <a:moveTo>
                      <a:pt x="1125569" y="875062"/>
                    </a:moveTo>
                    <a:lnTo>
                      <a:pt x="1222724" y="875062"/>
                    </a:lnTo>
                    <a:lnTo>
                      <a:pt x="1222724" y="972217"/>
                    </a:lnTo>
                    <a:lnTo>
                      <a:pt x="1125569" y="972217"/>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32" name="Freeform 93">
                <a:extLst>
                  <a:ext uri="{FF2B5EF4-FFF2-40B4-BE49-F238E27FC236}">
                    <a16:creationId xmlns:a16="http://schemas.microsoft.com/office/drawing/2014/main" id="{576919E0-1784-4A01-A349-AB088C38E58A}"/>
                  </a:ext>
                </a:extLst>
              </p:cNvPr>
              <p:cNvSpPr/>
              <p:nvPr/>
            </p:nvSpPr>
            <p:spPr>
              <a:xfrm>
                <a:off x="6149054" y="2981991"/>
                <a:ext cx="393954" cy="558260"/>
              </a:xfrm>
              <a:custGeom>
                <a:avLst/>
                <a:gdLst>
                  <a:gd name="connsiteX0" fmla="*/ 98489 w 393954"/>
                  <a:gd name="connsiteY0" fmla="*/ 361283 h 558260"/>
                  <a:gd name="connsiteX1" fmla="*/ 98489 w 393954"/>
                  <a:gd name="connsiteY1" fmla="*/ 394144 h 558260"/>
                  <a:gd name="connsiteX2" fmla="*/ 141446 w 393954"/>
                  <a:gd name="connsiteY2" fmla="*/ 455771 h 558260"/>
                  <a:gd name="connsiteX3" fmla="*/ 141446 w 393954"/>
                  <a:gd name="connsiteY3" fmla="*/ 502730 h 558260"/>
                  <a:gd name="connsiteX4" fmla="*/ 196977 w 393954"/>
                  <a:gd name="connsiteY4" fmla="*/ 558260 h 558260"/>
                  <a:gd name="connsiteX5" fmla="*/ 252508 w 393954"/>
                  <a:gd name="connsiteY5" fmla="*/ 502730 h 558260"/>
                  <a:gd name="connsiteX6" fmla="*/ 252508 w 393954"/>
                  <a:gd name="connsiteY6" fmla="*/ 455581 h 558260"/>
                  <a:gd name="connsiteX7" fmla="*/ 295465 w 393954"/>
                  <a:gd name="connsiteY7" fmla="*/ 393954 h 558260"/>
                  <a:gd name="connsiteX8" fmla="*/ 295465 w 393954"/>
                  <a:gd name="connsiteY8" fmla="*/ 361283 h 558260"/>
                  <a:gd name="connsiteX9" fmla="*/ 393954 w 393954"/>
                  <a:gd name="connsiteY9" fmla="*/ 197072 h 558260"/>
                  <a:gd name="connsiteX10" fmla="*/ 196977 w 393954"/>
                  <a:gd name="connsiteY10" fmla="*/ 0 h 558260"/>
                  <a:gd name="connsiteX11" fmla="*/ 0 w 393954"/>
                  <a:gd name="connsiteY11" fmla="*/ 196977 h 558260"/>
                  <a:gd name="connsiteX12" fmla="*/ 98489 w 393954"/>
                  <a:gd name="connsiteY12" fmla="*/ 361283 h 55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54" h="558260">
                    <a:moveTo>
                      <a:pt x="98489" y="361283"/>
                    </a:moveTo>
                    <a:lnTo>
                      <a:pt x="98489" y="394144"/>
                    </a:lnTo>
                    <a:cubicBezTo>
                      <a:pt x="98472" y="421661"/>
                      <a:pt x="115623" y="446266"/>
                      <a:pt x="141446" y="455771"/>
                    </a:cubicBezTo>
                    <a:lnTo>
                      <a:pt x="141446" y="502730"/>
                    </a:lnTo>
                    <a:cubicBezTo>
                      <a:pt x="141446" y="533398"/>
                      <a:pt x="166308" y="558260"/>
                      <a:pt x="196977" y="558260"/>
                    </a:cubicBezTo>
                    <a:cubicBezTo>
                      <a:pt x="227646" y="558260"/>
                      <a:pt x="252508" y="533398"/>
                      <a:pt x="252508" y="502730"/>
                    </a:cubicBezTo>
                    <a:lnTo>
                      <a:pt x="252508" y="455581"/>
                    </a:lnTo>
                    <a:cubicBezTo>
                      <a:pt x="278330" y="446076"/>
                      <a:pt x="295485" y="421471"/>
                      <a:pt x="295465" y="393954"/>
                    </a:cubicBezTo>
                    <a:lnTo>
                      <a:pt x="295465" y="361283"/>
                    </a:lnTo>
                    <a:cubicBezTo>
                      <a:pt x="354997" y="327786"/>
                      <a:pt x="392440" y="265364"/>
                      <a:pt x="393954" y="197072"/>
                    </a:cubicBezTo>
                    <a:cubicBezTo>
                      <a:pt x="390963" y="89531"/>
                      <a:pt x="304514" y="3041"/>
                      <a:pt x="196977" y="0"/>
                    </a:cubicBezTo>
                    <a:cubicBezTo>
                      <a:pt x="89473" y="3038"/>
                      <a:pt x="3038" y="89473"/>
                      <a:pt x="0" y="196977"/>
                    </a:cubicBezTo>
                    <a:cubicBezTo>
                      <a:pt x="1448" y="265313"/>
                      <a:pt x="38901" y="327797"/>
                      <a:pt x="98489" y="361283"/>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33" name="Freeform 94">
                <a:extLst>
                  <a:ext uri="{FF2B5EF4-FFF2-40B4-BE49-F238E27FC236}">
                    <a16:creationId xmlns:a16="http://schemas.microsoft.com/office/drawing/2014/main" id="{6E18DC9A-47A7-40C4-AD3E-B1AF2F730CE9}"/>
                  </a:ext>
                </a:extLst>
              </p:cNvPr>
              <p:cNvSpPr/>
              <p:nvPr/>
            </p:nvSpPr>
            <p:spPr>
              <a:xfrm>
                <a:off x="6290500" y="2762249"/>
                <a:ext cx="111061" cy="176783"/>
              </a:xfrm>
              <a:custGeom>
                <a:avLst/>
                <a:gdLst>
                  <a:gd name="connsiteX0" fmla="*/ 55531 w 111061"/>
                  <a:gd name="connsiteY0" fmla="*/ 176784 h 176783"/>
                  <a:gd name="connsiteX1" fmla="*/ 111062 w 111061"/>
                  <a:gd name="connsiteY1" fmla="*/ 121253 h 176783"/>
                  <a:gd name="connsiteX2" fmla="*/ 111062 w 111061"/>
                  <a:gd name="connsiteY2" fmla="*/ 55531 h 176783"/>
                  <a:gd name="connsiteX3" fmla="*/ 55531 w 111061"/>
                  <a:gd name="connsiteY3" fmla="*/ 0 h 176783"/>
                  <a:gd name="connsiteX4" fmla="*/ 0 w 111061"/>
                  <a:gd name="connsiteY4" fmla="*/ 55531 h 176783"/>
                  <a:gd name="connsiteX5" fmla="*/ 0 w 111061"/>
                  <a:gd name="connsiteY5" fmla="*/ 121253 h 176783"/>
                  <a:gd name="connsiteX6" fmla="*/ 55531 w 111061"/>
                  <a:gd name="connsiteY6" fmla="*/ 176784 h 1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176783">
                    <a:moveTo>
                      <a:pt x="55531" y="176784"/>
                    </a:moveTo>
                    <a:cubicBezTo>
                      <a:pt x="86199" y="176784"/>
                      <a:pt x="111062" y="151922"/>
                      <a:pt x="111062" y="121253"/>
                    </a:cubicBezTo>
                    <a:lnTo>
                      <a:pt x="111062" y="55531"/>
                    </a:lnTo>
                    <a:cubicBezTo>
                      <a:pt x="111062" y="24862"/>
                      <a:pt x="86199" y="0"/>
                      <a:pt x="55531" y="0"/>
                    </a:cubicBezTo>
                    <a:cubicBezTo>
                      <a:pt x="24862" y="0"/>
                      <a:pt x="0" y="24862"/>
                      <a:pt x="0" y="55531"/>
                    </a:cubicBezTo>
                    <a:lnTo>
                      <a:pt x="0" y="121253"/>
                    </a:lnTo>
                    <a:cubicBezTo>
                      <a:pt x="0" y="151922"/>
                      <a:pt x="24862" y="176784"/>
                      <a:pt x="55531" y="176784"/>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34" name="Freeform 95">
                <a:extLst>
                  <a:ext uri="{FF2B5EF4-FFF2-40B4-BE49-F238E27FC236}">
                    <a16:creationId xmlns:a16="http://schemas.microsoft.com/office/drawing/2014/main" id="{939C2731-EE66-471B-B48B-008A76466FB6}"/>
                  </a:ext>
                </a:extLst>
              </p:cNvPr>
              <p:cNvSpPr/>
              <p:nvPr/>
            </p:nvSpPr>
            <p:spPr>
              <a:xfrm>
                <a:off x="6499263" y="2871023"/>
                <a:ext cx="154671" cy="155095"/>
              </a:xfrm>
              <a:custGeom>
                <a:avLst/>
                <a:gdLst>
                  <a:gd name="connsiteX0" fmla="*/ 94989 w 154671"/>
                  <a:gd name="connsiteY0" fmla="*/ 138305 h 155095"/>
                  <a:gd name="connsiteX1" fmla="*/ 141281 w 154671"/>
                  <a:gd name="connsiteY1" fmla="*/ 91823 h 155095"/>
                  <a:gd name="connsiteX2" fmla="*/ 135242 w 154671"/>
                  <a:gd name="connsiteY2" fmla="*/ 13388 h 155095"/>
                  <a:gd name="connsiteX3" fmla="*/ 62795 w 154671"/>
                  <a:gd name="connsiteY3" fmla="*/ 13432 h 155095"/>
                  <a:gd name="connsiteX4" fmla="*/ 16408 w 154671"/>
                  <a:gd name="connsiteY4" fmla="*/ 59914 h 155095"/>
                  <a:gd name="connsiteX5" fmla="*/ 16218 w 154671"/>
                  <a:gd name="connsiteY5" fmla="*/ 138686 h 155095"/>
                  <a:gd name="connsiteX6" fmla="*/ 94989 w 154671"/>
                  <a:gd name="connsiteY6" fmla="*/ 138876 h 15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71" h="155095">
                    <a:moveTo>
                      <a:pt x="94989" y="138305"/>
                    </a:moveTo>
                    <a:lnTo>
                      <a:pt x="141281" y="91823"/>
                    </a:lnTo>
                    <a:cubicBezTo>
                      <a:pt x="161274" y="68495"/>
                      <a:pt x="158569" y="33379"/>
                      <a:pt x="135242" y="13388"/>
                    </a:cubicBezTo>
                    <a:cubicBezTo>
                      <a:pt x="114392" y="-4480"/>
                      <a:pt x="83626" y="-4461"/>
                      <a:pt x="62795" y="13432"/>
                    </a:cubicBezTo>
                    <a:lnTo>
                      <a:pt x="16408" y="59914"/>
                    </a:lnTo>
                    <a:cubicBezTo>
                      <a:pt x="-5395" y="81614"/>
                      <a:pt x="-5480" y="116881"/>
                      <a:pt x="16218" y="138686"/>
                    </a:cubicBezTo>
                    <a:cubicBezTo>
                      <a:pt x="37916" y="160491"/>
                      <a:pt x="73187" y="160576"/>
                      <a:pt x="94989" y="138876"/>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35" name="Freeform 96">
                <a:extLst>
                  <a:ext uri="{FF2B5EF4-FFF2-40B4-BE49-F238E27FC236}">
                    <a16:creationId xmlns:a16="http://schemas.microsoft.com/office/drawing/2014/main" id="{4993C567-B602-41B1-922B-B65B046F0D8E}"/>
                  </a:ext>
                </a:extLst>
              </p:cNvPr>
              <p:cNvSpPr/>
              <p:nvPr/>
            </p:nvSpPr>
            <p:spPr>
              <a:xfrm>
                <a:off x="6585966" y="3090576"/>
                <a:ext cx="174575" cy="111156"/>
              </a:xfrm>
              <a:custGeom>
                <a:avLst/>
                <a:gdLst>
                  <a:gd name="connsiteX0" fmla="*/ 0 w 174575"/>
                  <a:gd name="connsiteY0" fmla="*/ 55531 h 111156"/>
                  <a:gd name="connsiteX1" fmla="*/ 55531 w 174575"/>
                  <a:gd name="connsiteY1" fmla="*/ 111157 h 111156"/>
                  <a:gd name="connsiteX2" fmla="*/ 121253 w 174575"/>
                  <a:gd name="connsiteY2" fmla="*/ 111157 h 111156"/>
                  <a:gd name="connsiteX3" fmla="*/ 174527 w 174575"/>
                  <a:gd name="connsiteY3" fmla="*/ 53277 h 111156"/>
                  <a:gd name="connsiteX4" fmla="*/ 121253 w 174575"/>
                  <a:gd name="connsiteY4" fmla="*/ 0 h 111156"/>
                  <a:gd name="connsiteX5" fmla="*/ 55531 w 174575"/>
                  <a:gd name="connsiteY5" fmla="*/ 0 h 111156"/>
                  <a:gd name="connsiteX6" fmla="*/ 0 w 174575"/>
                  <a:gd name="connsiteY6" fmla="*/ 55531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575" h="111156">
                    <a:moveTo>
                      <a:pt x="0" y="55531"/>
                    </a:moveTo>
                    <a:cubicBezTo>
                      <a:pt x="0" y="86215"/>
                      <a:pt x="24851" y="111104"/>
                      <a:pt x="55531" y="111157"/>
                    </a:cubicBezTo>
                    <a:lnTo>
                      <a:pt x="121253" y="111157"/>
                    </a:lnTo>
                    <a:cubicBezTo>
                      <a:pt x="151952" y="109886"/>
                      <a:pt x="175803" y="83972"/>
                      <a:pt x="174527" y="53277"/>
                    </a:cubicBezTo>
                    <a:cubicBezTo>
                      <a:pt x="173336" y="24363"/>
                      <a:pt x="150171" y="1197"/>
                      <a:pt x="121253" y="0"/>
                    </a:cubicBezTo>
                    <a:lnTo>
                      <a:pt x="55531" y="0"/>
                    </a:lnTo>
                    <a:cubicBezTo>
                      <a:pt x="24860" y="0"/>
                      <a:pt x="0" y="24862"/>
                      <a:pt x="0" y="55531"/>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36" name="Freeform 97">
                <a:extLst>
                  <a:ext uri="{FF2B5EF4-FFF2-40B4-BE49-F238E27FC236}">
                    <a16:creationId xmlns:a16="http://schemas.microsoft.com/office/drawing/2014/main" id="{4106B6BF-E002-45F9-A052-8C8817B15990}"/>
                  </a:ext>
                </a:extLst>
              </p:cNvPr>
              <p:cNvSpPr/>
              <p:nvPr/>
            </p:nvSpPr>
            <p:spPr>
              <a:xfrm>
                <a:off x="6038381" y="2871317"/>
                <a:ext cx="154284" cy="154285"/>
              </a:xfrm>
              <a:custGeom>
                <a:avLst/>
                <a:gdLst>
                  <a:gd name="connsiteX0" fmla="*/ 59428 w 154284"/>
                  <a:gd name="connsiteY0" fmla="*/ 138011 h 154285"/>
                  <a:gd name="connsiteX1" fmla="*/ 138009 w 154284"/>
                  <a:gd name="connsiteY1" fmla="*/ 138011 h 154285"/>
                  <a:gd name="connsiteX2" fmla="*/ 138009 w 154284"/>
                  <a:gd name="connsiteY2" fmla="*/ 59430 h 154285"/>
                  <a:gd name="connsiteX3" fmla="*/ 91527 w 154284"/>
                  <a:gd name="connsiteY3" fmla="*/ 13138 h 154285"/>
                  <a:gd name="connsiteX4" fmla="*/ 13137 w 154284"/>
                  <a:gd name="connsiteY4" fmla="*/ 19726 h 154285"/>
                  <a:gd name="connsiteX5" fmla="*/ 13137 w 154284"/>
                  <a:gd name="connsiteY5" fmla="*/ 91529 h 15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84" h="154285">
                    <a:moveTo>
                      <a:pt x="59428" y="138011"/>
                    </a:moveTo>
                    <a:cubicBezTo>
                      <a:pt x="81128" y="159711"/>
                      <a:pt x="116310" y="159711"/>
                      <a:pt x="138009" y="138011"/>
                    </a:cubicBezTo>
                    <a:cubicBezTo>
                      <a:pt x="159709" y="116311"/>
                      <a:pt x="159709" y="81129"/>
                      <a:pt x="138009" y="59430"/>
                    </a:cubicBezTo>
                    <a:lnTo>
                      <a:pt x="91527" y="13138"/>
                    </a:lnTo>
                    <a:cubicBezTo>
                      <a:pt x="68062" y="-6690"/>
                      <a:pt x="32965" y="-3740"/>
                      <a:pt x="13137" y="19726"/>
                    </a:cubicBezTo>
                    <a:cubicBezTo>
                      <a:pt x="-4379" y="40455"/>
                      <a:pt x="-4379" y="70799"/>
                      <a:pt x="13137" y="915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37" name="Freeform 98">
                <a:extLst>
                  <a:ext uri="{FF2B5EF4-FFF2-40B4-BE49-F238E27FC236}">
                    <a16:creationId xmlns:a16="http://schemas.microsoft.com/office/drawing/2014/main" id="{ECC87332-0E5D-4248-A082-241E240AF291}"/>
                  </a:ext>
                </a:extLst>
              </p:cNvPr>
              <p:cNvSpPr/>
              <p:nvPr/>
            </p:nvSpPr>
            <p:spPr>
              <a:xfrm>
                <a:off x="5931517" y="3090576"/>
                <a:ext cx="172373" cy="111156"/>
              </a:xfrm>
              <a:custGeom>
                <a:avLst/>
                <a:gdLst>
                  <a:gd name="connsiteX0" fmla="*/ 53326 w 172373"/>
                  <a:gd name="connsiteY0" fmla="*/ 111157 h 111156"/>
                  <a:gd name="connsiteX1" fmla="*/ 119048 w 172373"/>
                  <a:gd name="connsiteY1" fmla="*/ 111157 h 111156"/>
                  <a:gd name="connsiteX2" fmla="*/ 172325 w 172373"/>
                  <a:gd name="connsiteY2" fmla="*/ 53277 h 111156"/>
                  <a:gd name="connsiteX3" fmla="*/ 119048 w 172373"/>
                  <a:gd name="connsiteY3" fmla="*/ 0 h 111156"/>
                  <a:gd name="connsiteX4" fmla="*/ 53326 w 172373"/>
                  <a:gd name="connsiteY4" fmla="*/ 0 h 111156"/>
                  <a:gd name="connsiteX5" fmla="*/ 48 w 172373"/>
                  <a:gd name="connsiteY5" fmla="*/ 57880 h 111156"/>
                  <a:gd name="connsiteX6" fmla="*/ 53326 w 172373"/>
                  <a:gd name="connsiteY6" fmla="*/ 111157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373" h="111156">
                    <a:moveTo>
                      <a:pt x="53326" y="111157"/>
                    </a:moveTo>
                    <a:lnTo>
                      <a:pt x="119048" y="111157"/>
                    </a:lnTo>
                    <a:cubicBezTo>
                      <a:pt x="149743" y="109886"/>
                      <a:pt x="173596" y="83972"/>
                      <a:pt x="172325" y="53277"/>
                    </a:cubicBezTo>
                    <a:cubicBezTo>
                      <a:pt x="171128" y="24363"/>
                      <a:pt x="147962" y="1197"/>
                      <a:pt x="119048" y="0"/>
                    </a:cubicBezTo>
                    <a:lnTo>
                      <a:pt x="53326" y="0"/>
                    </a:lnTo>
                    <a:cubicBezTo>
                      <a:pt x="22630" y="1271"/>
                      <a:pt x="-1222" y="27184"/>
                      <a:pt x="48" y="57880"/>
                    </a:cubicBezTo>
                    <a:cubicBezTo>
                      <a:pt x="1246" y="86794"/>
                      <a:pt x="24412" y="109959"/>
                      <a:pt x="53326" y="111157"/>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grpSp>
        <p:grpSp>
          <p:nvGrpSpPr>
            <p:cNvPr id="122" name="Group 121">
              <a:extLst>
                <a:ext uri="{FF2B5EF4-FFF2-40B4-BE49-F238E27FC236}">
                  <a16:creationId xmlns:a16="http://schemas.microsoft.com/office/drawing/2014/main" id="{F552FE29-8E6A-4051-B619-C9E2649D4A7C}"/>
                </a:ext>
              </a:extLst>
            </p:cNvPr>
            <p:cNvGrpSpPr>
              <a:grpSpLocks noChangeAspect="1"/>
            </p:cNvGrpSpPr>
            <p:nvPr/>
          </p:nvGrpSpPr>
          <p:grpSpPr>
            <a:xfrm>
              <a:off x="5071023" y="2830804"/>
              <a:ext cx="351326" cy="351178"/>
              <a:chOff x="4447097" y="857688"/>
              <a:chExt cx="1334153" cy="1333594"/>
            </a:xfrm>
          </p:grpSpPr>
          <p:sp>
            <p:nvSpPr>
              <p:cNvPr id="123" name="Freeform 100">
                <a:extLst>
                  <a:ext uri="{FF2B5EF4-FFF2-40B4-BE49-F238E27FC236}">
                    <a16:creationId xmlns:a16="http://schemas.microsoft.com/office/drawing/2014/main" id="{814A78AA-9201-487A-B64C-16D102795D5E}"/>
                  </a:ext>
                </a:extLst>
              </p:cNvPr>
              <p:cNvSpPr/>
              <p:nvPr/>
            </p:nvSpPr>
            <p:spPr>
              <a:xfrm>
                <a:off x="5363906" y="857688"/>
                <a:ext cx="416475" cy="417725"/>
              </a:xfrm>
              <a:custGeom>
                <a:avLst/>
                <a:gdLst>
                  <a:gd name="connsiteX0" fmla="*/ 277804 w 416475"/>
                  <a:gd name="connsiteY0" fmla="*/ 0 h 417725"/>
                  <a:gd name="connsiteX1" fmla="*/ 138929 w 416475"/>
                  <a:gd name="connsiteY1" fmla="*/ 138875 h 417725"/>
                  <a:gd name="connsiteX2" fmla="*/ 146168 w 416475"/>
                  <a:gd name="connsiteY2" fmla="*/ 183356 h 417725"/>
                  <a:gd name="connsiteX3" fmla="*/ 142739 w 416475"/>
                  <a:gd name="connsiteY3" fmla="*/ 197739 h 417725"/>
                  <a:gd name="connsiteX4" fmla="*/ 16438 w 416475"/>
                  <a:gd name="connsiteY4" fmla="*/ 322612 h 417725"/>
                  <a:gd name="connsiteX5" fmla="*/ 16152 w 416475"/>
                  <a:gd name="connsiteY5" fmla="*/ 401288 h 417725"/>
                  <a:gd name="connsiteX6" fmla="*/ 94829 w 416475"/>
                  <a:gd name="connsiteY6" fmla="*/ 401574 h 417725"/>
                  <a:gd name="connsiteX7" fmla="*/ 94829 w 416475"/>
                  <a:gd name="connsiteY7" fmla="*/ 401574 h 417725"/>
                  <a:gd name="connsiteX8" fmla="*/ 222559 w 416475"/>
                  <a:gd name="connsiteY8" fmla="*/ 274892 h 417725"/>
                  <a:gd name="connsiteX9" fmla="*/ 236561 w 416475"/>
                  <a:gd name="connsiteY9" fmla="*/ 271558 h 417725"/>
                  <a:gd name="connsiteX10" fmla="*/ 410249 w 416475"/>
                  <a:gd name="connsiteY10" fmla="*/ 179877 h 417725"/>
                  <a:gd name="connsiteX11" fmla="*/ 318561 w 416475"/>
                  <a:gd name="connsiteY11" fmla="*/ 6191 h 417725"/>
                  <a:gd name="connsiteX12" fmla="*/ 277804 w 416475"/>
                  <a:gd name="connsiteY12" fmla="*/ 0 h 4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475" h="417725">
                    <a:moveTo>
                      <a:pt x="277804" y="0"/>
                    </a:moveTo>
                    <a:cubicBezTo>
                      <a:pt x="201108" y="0"/>
                      <a:pt x="138929" y="62176"/>
                      <a:pt x="138929" y="138875"/>
                    </a:cubicBezTo>
                    <a:cubicBezTo>
                      <a:pt x="138844" y="154002"/>
                      <a:pt x="141291" y="169036"/>
                      <a:pt x="146168" y="183356"/>
                    </a:cubicBezTo>
                    <a:cubicBezTo>
                      <a:pt x="147883" y="188411"/>
                      <a:pt x="146549" y="193999"/>
                      <a:pt x="142739" y="197739"/>
                    </a:cubicBezTo>
                    <a:lnTo>
                      <a:pt x="16438" y="322612"/>
                    </a:lnTo>
                    <a:cubicBezTo>
                      <a:pt x="-5367" y="344259"/>
                      <a:pt x="-5495" y="379484"/>
                      <a:pt x="16152" y="401288"/>
                    </a:cubicBezTo>
                    <a:cubicBezTo>
                      <a:pt x="37802" y="423093"/>
                      <a:pt x="73026" y="423221"/>
                      <a:pt x="94829" y="401574"/>
                    </a:cubicBezTo>
                    <a:lnTo>
                      <a:pt x="94829" y="401574"/>
                    </a:lnTo>
                    <a:lnTo>
                      <a:pt x="222559" y="274892"/>
                    </a:lnTo>
                    <a:cubicBezTo>
                      <a:pt x="226254" y="271282"/>
                      <a:pt x="231636" y="270001"/>
                      <a:pt x="236561" y="271558"/>
                    </a:cubicBezTo>
                    <a:cubicBezTo>
                      <a:pt x="309836" y="294202"/>
                      <a:pt x="387598" y="253156"/>
                      <a:pt x="410249" y="179877"/>
                    </a:cubicBezTo>
                    <a:cubicBezTo>
                      <a:pt x="432890" y="106598"/>
                      <a:pt x="391847" y="28836"/>
                      <a:pt x="318561" y="6191"/>
                    </a:cubicBezTo>
                    <a:cubicBezTo>
                      <a:pt x="305360" y="2111"/>
                      <a:pt x="291625" y="24"/>
                      <a:pt x="277804" y="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24" name="Freeform 101">
                <a:extLst>
                  <a:ext uri="{FF2B5EF4-FFF2-40B4-BE49-F238E27FC236}">
                    <a16:creationId xmlns:a16="http://schemas.microsoft.com/office/drawing/2014/main" id="{68CCF71B-8B72-4EB4-A956-C4A495A84DC5}"/>
                  </a:ext>
                </a:extLst>
              </p:cNvPr>
              <p:cNvSpPr/>
              <p:nvPr/>
            </p:nvSpPr>
            <p:spPr>
              <a:xfrm>
                <a:off x="5388761" y="1800174"/>
                <a:ext cx="392489" cy="391108"/>
              </a:xfrm>
              <a:custGeom>
                <a:avLst/>
                <a:gdLst>
                  <a:gd name="connsiteX0" fmla="*/ 253520 w 392489"/>
                  <a:gd name="connsiteY0" fmla="*/ 113169 h 391108"/>
                  <a:gd name="connsiteX1" fmla="*/ 209038 w 392489"/>
                  <a:gd name="connsiteY1" fmla="*/ 120503 h 391108"/>
                  <a:gd name="connsiteX2" fmla="*/ 194751 w 392489"/>
                  <a:gd name="connsiteY2" fmla="*/ 117074 h 391108"/>
                  <a:gd name="connsiteX3" fmla="*/ 95595 w 392489"/>
                  <a:gd name="connsiteY3" fmla="*/ 17062 h 391108"/>
                  <a:gd name="connsiteX4" fmla="*/ 17062 w 392489"/>
                  <a:gd name="connsiteY4" fmla="*/ 15490 h 391108"/>
                  <a:gd name="connsiteX5" fmla="*/ 15490 w 392489"/>
                  <a:gd name="connsiteY5" fmla="*/ 94024 h 391108"/>
                  <a:gd name="connsiteX6" fmla="*/ 16824 w 392489"/>
                  <a:gd name="connsiteY6" fmla="*/ 95453 h 391108"/>
                  <a:gd name="connsiteX7" fmla="*/ 117312 w 392489"/>
                  <a:gd name="connsiteY7" fmla="*/ 196608 h 391108"/>
                  <a:gd name="connsiteX8" fmla="*/ 120741 w 392489"/>
                  <a:gd name="connsiteY8" fmla="*/ 210515 h 391108"/>
                  <a:gd name="connsiteX9" fmla="*/ 114550 w 392489"/>
                  <a:gd name="connsiteY9" fmla="*/ 252139 h 391108"/>
                  <a:gd name="connsiteX10" fmla="*/ 253520 w 392489"/>
                  <a:gd name="connsiteY10" fmla="*/ 391109 h 391108"/>
                  <a:gd name="connsiteX11" fmla="*/ 392490 w 392489"/>
                  <a:gd name="connsiteY11" fmla="*/ 252139 h 391108"/>
                  <a:gd name="connsiteX12" fmla="*/ 253520 w 392489"/>
                  <a:gd name="connsiteY12" fmla="*/ 113169 h 39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489" h="391108">
                    <a:moveTo>
                      <a:pt x="253520" y="113169"/>
                    </a:moveTo>
                    <a:cubicBezTo>
                      <a:pt x="238394" y="113169"/>
                      <a:pt x="223364" y="115646"/>
                      <a:pt x="209038" y="120503"/>
                    </a:cubicBezTo>
                    <a:cubicBezTo>
                      <a:pt x="204009" y="122227"/>
                      <a:pt x="198446" y="120884"/>
                      <a:pt x="194751" y="117074"/>
                    </a:cubicBezTo>
                    <a:lnTo>
                      <a:pt x="95595" y="17062"/>
                    </a:lnTo>
                    <a:cubicBezTo>
                      <a:pt x="74345" y="-5059"/>
                      <a:pt x="39179" y="-5762"/>
                      <a:pt x="17062" y="15490"/>
                    </a:cubicBezTo>
                    <a:cubicBezTo>
                      <a:pt x="-5059" y="36741"/>
                      <a:pt x="-5762" y="71907"/>
                      <a:pt x="15490" y="94024"/>
                    </a:cubicBezTo>
                    <a:lnTo>
                      <a:pt x="16824" y="95453"/>
                    </a:lnTo>
                    <a:lnTo>
                      <a:pt x="117312" y="196608"/>
                    </a:lnTo>
                    <a:cubicBezTo>
                      <a:pt x="120942" y="200256"/>
                      <a:pt x="122256" y="205600"/>
                      <a:pt x="120741" y="210515"/>
                    </a:cubicBezTo>
                    <a:cubicBezTo>
                      <a:pt x="116598" y="224002"/>
                      <a:pt x="114512" y="238032"/>
                      <a:pt x="114550" y="252139"/>
                    </a:cubicBezTo>
                    <a:cubicBezTo>
                      <a:pt x="114550" y="328891"/>
                      <a:pt x="176768" y="391109"/>
                      <a:pt x="253520" y="391109"/>
                    </a:cubicBezTo>
                    <a:cubicBezTo>
                      <a:pt x="330272" y="391109"/>
                      <a:pt x="392490" y="328891"/>
                      <a:pt x="392490" y="252139"/>
                    </a:cubicBezTo>
                    <a:cubicBezTo>
                      <a:pt x="392490" y="175386"/>
                      <a:pt x="330272" y="113169"/>
                      <a:pt x="253520" y="113169"/>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25" name="Freeform 102">
                <a:extLst>
                  <a:ext uri="{FF2B5EF4-FFF2-40B4-BE49-F238E27FC236}">
                    <a16:creationId xmlns:a16="http://schemas.microsoft.com/office/drawing/2014/main" id="{99EF4D53-03FB-4758-840C-4760390677B9}"/>
                  </a:ext>
                </a:extLst>
              </p:cNvPr>
              <p:cNvSpPr/>
              <p:nvPr/>
            </p:nvSpPr>
            <p:spPr>
              <a:xfrm>
                <a:off x="4448322" y="857791"/>
                <a:ext cx="417014" cy="418244"/>
              </a:xfrm>
              <a:custGeom>
                <a:avLst/>
                <a:gdLst>
                  <a:gd name="connsiteX0" fmla="*/ 400050 w 417014"/>
                  <a:gd name="connsiteY0" fmla="*/ 322508 h 418244"/>
                  <a:gd name="connsiteX1" fmla="*/ 273844 w 417014"/>
                  <a:gd name="connsiteY1" fmla="*/ 197445 h 418244"/>
                  <a:gd name="connsiteX2" fmla="*/ 270510 w 417014"/>
                  <a:gd name="connsiteY2" fmla="*/ 183252 h 418244"/>
                  <a:gd name="connsiteX3" fmla="*/ 277749 w 417014"/>
                  <a:gd name="connsiteY3" fmla="*/ 138771 h 418244"/>
                  <a:gd name="connsiteX4" fmla="*/ 138771 w 417014"/>
                  <a:gd name="connsiteY4" fmla="*/ 0 h 418244"/>
                  <a:gd name="connsiteX5" fmla="*/ 0 w 417014"/>
                  <a:gd name="connsiteY5" fmla="*/ 138978 h 418244"/>
                  <a:gd name="connsiteX6" fmla="*/ 138978 w 417014"/>
                  <a:gd name="connsiteY6" fmla="*/ 277749 h 418244"/>
                  <a:gd name="connsiteX7" fmla="*/ 180213 w 417014"/>
                  <a:gd name="connsiteY7" fmla="*/ 271454 h 418244"/>
                  <a:gd name="connsiteX8" fmla="*/ 194119 w 417014"/>
                  <a:gd name="connsiteY8" fmla="*/ 274788 h 418244"/>
                  <a:gd name="connsiteX9" fmla="*/ 321564 w 417014"/>
                  <a:gd name="connsiteY9" fmla="*/ 401470 h 418244"/>
                  <a:gd name="connsiteX10" fmla="*/ 400240 w 417014"/>
                  <a:gd name="connsiteY10" fmla="*/ 402423 h 418244"/>
                  <a:gd name="connsiteX11" fmla="*/ 401193 w 417014"/>
                  <a:gd name="connsiteY11" fmla="*/ 323746 h 418244"/>
                  <a:gd name="connsiteX12" fmla="*/ 399859 w 417014"/>
                  <a:gd name="connsiteY12" fmla="*/ 322413 h 41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014" h="418244">
                    <a:moveTo>
                      <a:pt x="400050" y="322508"/>
                    </a:moveTo>
                    <a:lnTo>
                      <a:pt x="273844" y="197445"/>
                    </a:lnTo>
                    <a:cubicBezTo>
                      <a:pt x="270202" y="193690"/>
                      <a:pt x="268921" y="188236"/>
                      <a:pt x="270510" y="183252"/>
                    </a:cubicBezTo>
                    <a:cubicBezTo>
                      <a:pt x="275387" y="168932"/>
                      <a:pt x="277834" y="153898"/>
                      <a:pt x="277749" y="138771"/>
                    </a:cubicBezTo>
                    <a:cubicBezTo>
                      <a:pt x="277692" y="62072"/>
                      <a:pt x="215469" y="-57"/>
                      <a:pt x="138771" y="0"/>
                    </a:cubicBezTo>
                    <a:cubicBezTo>
                      <a:pt x="62072" y="57"/>
                      <a:pt x="-57" y="62280"/>
                      <a:pt x="0" y="138978"/>
                    </a:cubicBezTo>
                    <a:cubicBezTo>
                      <a:pt x="57" y="215676"/>
                      <a:pt x="62280" y="277806"/>
                      <a:pt x="138978" y="277749"/>
                    </a:cubicBezTo>
                    <a:cubicBezTo>
                      <a:pt x="152962" y="277738"/>
                      <a:pt x="166864" y="275616"/>
                      <a:pt x="180213" y="271454"/>
                    </a:cubicBezTo>
                    <a:cubicBezTo>
                      <a:pt x="185108" y="269892"/>
                      <a:pt x="190465" y="271176"/>
                      <a:pt x="194119" y="274788"/>
                    </a:cubicBezTo>
                    <a:lnTo>
                      <a:pt x="321564" y="401470"/>
                    </a:lnTo>
                    <a:cubicBezTo>
                      <a:pt x="343027" y="423459"/>
                      <a:pt x="378252" y="423885"/>
                      <a:pt x="400240" y="402423"/>
                    </a:cubicBezTo>
                    <a:cubicBezTo>
                      <a:pt x="422229" y="380960"/>
                      <a:pt x="422656" y="345734"/>
                      <a:pt x="401193" y="323746"/>
                    </a:cubicBezTo>
                    <a:cubicBezTo>
                      <a:pt x="400725" y="323326"/>
                      <a:pt x="400280" y="322880"/>
                      <a:pt x="399859" y="322413"/>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26" name="Freeform 103">
                <a:extLst>
                  <a:ext uri="{FF2B5EF4-FFF2-40B4-BE49-F238E27FC236}">
                    <a16:creationId xmlns:a16="http://schemas.microsoft.com/office/drawing/2014/main" id="{7CD95F68-19A3-4D5D-BFBD-5107F9286837}"/>
                  </a:ext>
                </a:extLst>
              </p:cNvPr>
              <p:cNvSpPr/>
              <p:nvPr/>
            </p:nvSpPr>
            <p:spPr>
              <a:xfrm>
                <a:off x="4447097" y="1801151"/>
                <a:ext cx="392213" cy="390037"/>
              </a:xfrm>
              <a:custGeom>
                <a:avLst/>
                <a:gdLst>
                  <a:gd name="connsiteX0" fmla="*/ 139433 w 392213"/>
                  <a:gd name="connsiteY0" fmla="*/ 390036 h 390037"/>
                  <a:gd name="connsiteX1" fmla="*/ 278402 w 392213"/>
                  <a:gd name="connsiteY1" fmla="*/ 251162 h 390037"/>
                  <a:gd name="connsiteX2" fmla="*/ 272021 w 392213"/>
                  <a:gd name="connsiteY2" fmla="*/ 209823 h 390037"/>
                  <a:gd name="connsiteX3" fmla="*/ 275450 w 392213"/>
                  <a:gd name="connsiteY3" fmla="*/ 195917 h 390037"/>
                  <a:gd name="connsiteX4" fmla="*/ 376034 w 392213"/>
                  <a:gd name="connsiteY4" fmla="*/ 94761 h 390037"/>
                  <a:gd name="connsiteX5" fmla="*/ 375843 w 392213"/>
                  <a:gd name="connsiteY5" fmla="*/ 16180 h 390037"/>
                  <a:gd name="connsiteX6" fmla="*/ 297262 w 392213"/>
                  <a:gd name="connsiteY6" fmla="*/ 16370 h 390037"/>
                  <a:gd name="connsiteX7" fmla="*/ 198011 w 392213"/>
                  <a:gd name="connsiteY7" fmla="*/ 116383 h 390037"/>
                  <a:gd name="connsiteX8" fmla="*/ 183724 w 392213"/>
                  <a:gd name="connsiteY8" fmla="*/ 119717 h 390037"/>
                  <a:gd name="connsiteX9" fmla="*/ 7466 w 392213"/>
                  <a:gd name="connsiteY9" fmla="*/ 206346 h 390037"/>
                  <a:gd name="connsiteX10" fmla="*/ 94101 w 392213"/>
                  <a:gd name="connsiteY10" fmla="*/ 382607 h 390037"/>
                  <a:gd name="connsiteX11" fmla="*/ 139433 w 392213"/>
                  <a:gd name="connsiteY11" fmla="*/ 390036 h 39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213" h="390037">
                    <a:moveTo>
                      <a:pt x="139433" y="390036"/>
                    </a:moveTo>
                    <a:cubicBezTo>
                      <a:pt x="216146" y="390036"/>
                      <a:pt x="278350" y="327876"/>
                      <a:pt x="278402" y="251162"/>
                    </a:cubicBezTo>
                    <a:cubicBezTo>
                      <a:pt x="278432" y="237131"/>
                      <a:pt x="276278" y="223187"/>
                      <a:pt x="272021" y="209823"/>
                    </a:cubicBezTo>
                    <a:cubicBezTo>
                      <a:pt x="270505" y="204908"/>
                      <a:pt x="271823" y="199565"/>
                      <a:pt x="275450" y="195917"/>
                    </a:cubicBezTo>
                    <a:lnTo>
                      <a:pt x="376034" y="94761"/>
                    </a:lnTo>
                    <a:cubicBezTo>
                      <a:pt x="397681" y="73006"/>
                      <a:pt x="397595" y="37830"/>
                      <a:pt x="375843" y="16180"/>
                    </a:cubicBezTo>
                    <a:cubicBezTo>
                      <a:pt x="354091" y="-5468"/>
                      <a:pt x="318909" y="-5382"/>
                      <a:pt x="297262" y="16370"/>
                    </a:cubicBezTo>
                    <a:lnTo>
                      <a:pt x="198011" y="116383"/>
                    </a:lnTo>
                    <a:cubicBezTo>
                      <a:pt x="194281" y="120145"/>
                      <a:pt x="188732" y="121431"/>
                      <a:pt x="183724" y="119717"/>
                    </a:cubicBezTo>
                    <a:cubicBezTo>
                      <a:pt x="111128" y="94971"/>
                      <a:pt x="32215" y="133756"/>
                      <a:pt x="7466" y="206346"/>
                    </a:cubicBezTo>
                    <a:cubicBezTo>
                      <a:pt x="-17282" y="278946"/>
                      <a:pt x="21505" y="357861"/>
                      <a:pt x="94101" y="382607"/>
                    </a:cubicBezTo>
                    <a:cubicBezTo>
                      <a:pt x="108695" y="387588"/>
                      <a:pt x="124015" y="390093"/>
                      <a:pt x="139433" y="390036"/>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27" name="Freeform 104">
                <a:extLst>
                  <a:ext uri="{FF2B5EF4-FFF2-40B4-BE49-F238E27FC236}">
                    <a16:creationId xmlns:a16="http://schemas.microsoft.com/office/drawing/2014/main" id="{EA46A708-DAF2-4E76-8F35-DE74FCE90F22}"/>
                  </a:ext>
                </a:extLst>
              </p:cNvPr>
              <p:cNvSpPr/>
              <p:nvPr/>
            </p:nvSpPr>
            <p:spPr>
              <a:xfrm>
                <a:off x="5393693" y="1357750"/>
                <a:ext cx="386887" cy="278349"/>
              </a:xfrm>
              <a:custGeom>
                <a:avLst/>
                <a:gdLst>
                  <a:gd name="connsiteX0" fmla="*/ 248017 w 386887"/>
                  <a:gd name="connsiteY0" fmla="*/ 0 h 278349"/>
                  <a:gd name="connsiteX1" fmla="*/ 124192 w 386887"/>
                  <a:gd name="connsiteY1" fmla="*/ 76200 h 278349"/>
                  <a:gd name="connsiteX2" fmla="*/ 111904 w 386887"/>
                  <a:gd name="connsiteY2" fmla="*/ 83725 h 278349"/>
                  <a:gd name="connsiteX3" fmla="*/ 53326 w 386887"/>
                  <a:gd name="connsiteY3" fmla="*/ 83725 h 278349"/>
                  <a:gd name="connsiteX4" fmla="*/ 49 w 386887"/>
                  <a:gd name="connsiteY4" fmla="*/ 141604 h 278349"/>
                  <a:gd name="connsiteX5" fmla="*/ 53326 w 386887"/>
                  <a:gd name="connsiteY5" fmla="*/ 194881 h 278349"/>
                  <a:gd name="connsiteX6" fmla="*/ 111809 w 386887"/>
                  <a:gd name="connsiteY6" fmla="*/ 194881 h 278349"/>
                  <a:gd name="connsiteX7" fmla="*/ 124096 w 386887"/>
                  <a:gd name="connsiteY7" fmla="*/ 202502 h 278349"/>
                  <a:gd name="connsiteX8" fmla="*/ 311044 w 386887"/>
                  <a:gd name="connsiteY8" fmla="*/ 263143 h 278349"/>
                  <a:gd name="connsiteX9" fmla="*/ 371680 w 386887"/>
                  <a:gd name="connsiteY9" fmla="*/ 76200 h 278349"/>
                  <a:gd name="connsiteX10" fmla="*/ 247921 w 386887"/>
                  <a:gd name="connsiteY10" fmla="*/ 381 h 27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887" h="278349">
                    <a:moveTo>
                      <a:pt x="248017" y="0"/>
                    </a:moveTo>
                    <a:cubicBezTo>
                      <a:pt x="195686" y="61"/>
                      <a:pt x="147823" y="29512"/>
                      <a:pt x="124192" y="76200"/>
                    </a:cubicBezTo>
                    <a:cubicBezTo>
                      <a:pt x="121829" y="80815"/>
                      <a:pt x="117086" y="83721"/>
                      <a:pt x="111904" y="83725"/>
                    </a:cubicBezTo>
                    <a:lnTo>
                      <a:pt x="53326" y="83725"/>
                    </a:lnTo>
                    <a:cubicBezTo>
                      <a:pt x="22627" y="84995"/>
                      <a:pt x="-1222" y="110909"/>
                      <a:pt x="49" y="141604"/>
                    </a:cubicBezTo>
                    <a:cubicBezTo>
                      <a:pt x="1246" y="170518"/>
                      <a:pt x="24408" y="193684"/>
                      <a:pt x="53326" y="194881"/>
                    </a:cubicBezTo>
                    <a:lnTo>
                      <a:pt x="111809" y="194881"/>
                    </a:lnTo>
                    <a:cubicBezTo>
                      <a:pt x="117029" y="194859"/>
                      <a:pt x="121801" y="197818"/>
                      <a:pt x="124096" y="202502"/>
                    </a:cubicBezTo>
                    <a:cubicBezTo>
                      <a:pt x="158977" y="270870"/>
                      <a:pt x="242673" y="298020"/>
                      <a:pt x="311044" y="263143"/>
                    </a:cubicBezTo>
                    <a:cubicBezTo>
                      <a:pt x="379404" y="228266"/>
                      <a:pt x="406560" y="144569"/>
                      <a:pt x="371680" y="76200"/>
                    </a:cubicBezTo>
                    <a:cubicBezTo>
                      <a:pt x="347953" y="29681"/>
                      <a:pt x="300147" y="393"/>
                      <a:pt x="247921" y="381"/>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28" name="Freeform 105">
                <a:extLst>
                  <a:ext uri="{FF2B5EF4-FFF2-40B4-BE49-F238E27FC236}">
                    <a16:creationId xmlns:a16="http://schemas.microsoft.com/office/drawing/2014/main" id="{A40A69E3-6550-4FC7-9117-551F1AE26E75}"/>
                  </a:ext>
                </a:extLst>
              </p:cNvPr>
              <p:cNvSpPr/>
              <p:nvPr/>
            </p:nvSpPr>
            <p:spPr>
              <a:xfrm>
                <a:off x="4448147" y="1357816"/>
                <a:ext cx="386781" cy="277808"/>
              </a:xfrm>
              <a:custGeom>
                <a:avLst/>
                <a:gdLst>
                  <a:gd name="connsiteX0" fmla="*/ 274972 w 386781"/>
                  <a:gd name="connsiteY0" fmla="*/ 83278 h 277808"/>
                  <a:gd name="connsiteX1" fmla="*/ 262590 w 386781"/>
                  <a:gd name="connsiteY1" fmla="*/ 75753 h 277808"/>
                  <a:gd name="connsiteX2" fmla="*/ 75753 w 386781"/>
                  <a:gd name="connsiteY2" fmla="*/ 15218 h 277808"/>
                  <a:gd name="connsiteX3" fmla="*/ 15218 w 386781"/>
                  <a:gd name="connsiteY3" fmla="*/ 202055 h 277808"/>
                  <a:gd name="connsiteX4" fmla="*/ 202054 w 386781"/>
                  <a:gd name="connsiteY4" fmla="*/ 262590 h 277808"/>
                  <a:gd name="connsiteX5" fmla="*/ 262590 w 386781"/>
                  <a:gd name="connsiteY5" fmla="*/ 202055 h 277808"/>
                  <a:gd name="connsiteX6" fmla="*/ 274972 w 386781"/>
                  <a:gd name="connsiteY6" fmla="*/ 194435 h 277808"/>
                  <a:gd name="connsiteX7" fmla="*/ 333456 w 386781"/>
                  <a:gd name="connsiteY7" fmla="*/ 194435 h 277808"/>
                  <a:gd name="connsiteX8" fmla="*/ 386733 w 386781"/>
                  <a:gd name="connsiteY8" fmla="*/ 136555 h 277808"/>
                  <a:gd name="connsiteX9" fmla="*/ 333456 w 386781"/>
                  <a:gd name="connsiteY9" fmla="*/ 83278 h 27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781" h="277808">
                    <a:moveTo>
                      <a:pt x="274972" y="83278"/>
                    </a:moveTo>
                    <a:cubicBezTo>
                      <a:pt x="269767" y="83267"/>
                      <a:pt x="264997" y="80368"/>
                      <a:pt x="262590" y="75753"/>
                    </a:cubicBezTo>
                    <a:cubicBezTo>
                      <a:pt x="227713" y="7444"/>
                      <a:pt x="144063" y="-19659"/>
                      <a:pt x="75753" y="15218"/>
                    </a:cubicBezTo>
                    <a:cubicBezTo>
                      <a:pt x="7444" y="50096"/>
                      <a:pt x="-19659" y="133745"/>
                      <a:pt x="15218" y="202055"/>
                    </a:cubicBezTo>
                    <a:cubicBezTo>
                      <a:pt x="50096" y="270364"/>
                      <a:pt x="133745" y="297467"/>
                      <a:pt x="202054" y="262590"/>
                    </a:cubicBezTo>
                    <a:cubicBezTo>
                      <a:pt x="228104" y="249289"/>
                      <a:pt x="249290" y="228104"/>
                      <a:pt x="262590" y="202055"/>
                    </a:cubicBezTo>
                    <a:cubicBezTo>
                      <a:pt x="264955" y="197388"/>
                      <a:pt x="269740" y="194443"/>
                      <a:pt x="274972" y="194435"/>
                    </a:cubicBezTo>
                    <a:lnTo>
                      <a:pt x="333456" y="194435"/>
                    </a:lnTo>
                    <a:cubicBezTo>
                      <a:pt x="364151" y="193164"/>
                      <a:pt x="388003" y="167251"/>
                      <a:pt x="386733" y="136555"/>
                    </a:cubicBezTo>
                    <a:cubicBezTo>
                      <a:pt x="385535" y="107641"/>
                      <a:pt x="362370" y="84475"/>
                      <a:pt x="333456" y="83278"/>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29" name="Freeform 106">
                <a:extLst>
                  <a:ext uri="{FF2B5EF4-FFF2-40B4-BE49-F238E27FC236}">
                    <a16:creationId xmlns:a16="http://schemas.microsoft.com/office/drawing/2014/main" id="{ADAD295D-FE04-45E5-8D51-A4BFE0C91DA6}"/>
                  </a:ext>
                </a:extLst>
              </p:cNvPr>
              <p:cNvSpPr/>
              <p:nvPr/>
            </p:nvSpPr>
            <p:spPr>
              <a:xfrm>
                <a:off x="4955719" y="1094574"/>
                <a:ext cx="317563" cy="317563"/>
              </a:xfrm>
              <a:custGeom>
                <a:avLst/>
                <a:gdLst>
                  <a:gd name="connsiteX0" fmla="*/ 0 w 317563"/>
                  <a:gd name="connsiteY0" fmla="*/ 158686 h 317563"/>
                  <a:gd name="connsiteX1" fmla="*/ 158687 w 317563"/>
                  <a:gd name="connsiteY1" fmla="*/ 317563 h 317563"/>
                  <a:gd name="connsiteX2" fmla="*/ 317564 w 317563"/>
                  <a:gd name="connsiteY2" fmla="*/ 158877 h 317563"/>
                  <a:gd name="connsiteX3" fmla="*/ 158877 w 317563"/>
                  <a:gd name="connsiteY3" fmla="*/ 0 h 317563"/>
                  <a:gd name="connsiteX4" fmla="*/ 158687 w 317563"/>
                  <a:gd name="connsiteY4" fmla="*/ 0 h 317563"/>
                  <a:gd name="connsiteX5" fmla="*/ 158687 w 317563"/>
                  <a:gd name="connsiteY5" fmla="*/ 0 h 317563"/>
                  <a:gd name="connsiteX6" fmla="*/ 0 w 317563"/>
                  <a:gd name="connsiteY6" fmla="*/ 158686 h 31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63" h="317563">
                    <a:moveTo>
                      <a:pt x="0" y="158686"/>
                    </a:moveTo>
                    <a:cubicBezTo>
                      <a:pt x="-52" y="246379"/>
                      <a:pt x="70994" y="317511"/>
                      <a:pt x="158687" y="317563"/>
                    </a:cubicBezTo>
                    <a:cubicBezTo>
                      <a:pt x="246379" y="317616"/>
                      <a:pt x="317511" y="246570"/>
                      <a:pt x="317564" y="158877"/>
                    </a:cubicBezTo>
                    <a:cubicBezTo>
                      <a:pt x="317616" y="71184"/>
                      <a:pt x="246570" y="52"/>
                      <a:pt x="158877" y="0"/>
                    </a:cubicBezTo>
                    <a:cubicBezTo>
                      <a:pt x="158813" y="0"/>
                      <a:pt x="158750" y="0"/>
                      <a:pt x="158687" y="0"/>
                    </a:cubicBezTo>
                    <a:lnTo>
                      <a:pt x="158687" y="0"/>
                    </a:lnTo>
                    <a:cubicBezTo>
                      <a:pt x="71046" y="0"/>
                      <a:pt x="0" y="71046"/>
                      <a:pt x="0" y="158686"/>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sp>
            <p:nvSpPr>
              <p:cNvPr id="130" name="Freeform 107">
                <a:extLst>
                  <a:ext uri="{FF2B5EF4-FFF2-40B4-BE49-F238E27FC236}">
                    <a16:creationId xmlns:a16="http://schemas.microsoft.com/office/drawing/2014/main" id="{395D2667-8A0D-4BB5-A46F-A6F78EEB9E5B}"/>
                  </a:ext>
                </a:extLst>
              </p:cNvPr>
              <p:cNvSpPr/>
              <p:nvPr/>
            </p:nvSpPr>
            <p:spPr>
              <a:xfrm>
                <a:off x="4838118" y="1475335"/>
                <a:ext cx="553084" cy="285989"/>
              </a:xfrm>
              <a:custGeom>
                <a:avLst/>
                <a:gdLst>
                  <a:gd name="connsiteX0" fmla="*/ 63309 w 553084"/>
                  <a:gd name="connsiteY0" fmla="*/ 285989 h 285989"/>
                  <a:gd name="connsiteX1" fmla="*/ 489362 w 553084"/>
                  <a:gd name="connsiteY1" fmla="*/ 285989 h 285989"/>
                  <a:gd name="connsiteX2" fmla="*/ 553084 w 553084"/>
                  <a:gd name="connsiteY2" fmla="*/ 222743 h 285989"/>
                  <a:gd name="connsiteX3" fmla="*/ 550417 w 553084"/>
                  <a:gd name="connsiteY3" fmla="*/ 204360 h 285989"/>
                  <a:gd name="connsiteX4" fmla="*/ 195060 w 553084"/>
                  <a:gd name="connsiteY4" fmla="*/ 11934 h 285989"/>
                  <a:gd name="connsiteX5" fmla="*/ 2634 w 553084"/>
                  <a:gd name="connsiteY5" fmla="*/ 204360 h 285989"/>
                  <a:gd name="connsiteX6" fmla="*/ 45497 w 553084"/>
                  <a:gd name="connsiteY6" fmla="*/ 283322 h 285989"/>
                  <a:gd name="connsiteX7" fmla="*/ 63690 w 553084"/>
                  <a:gd name="connsiteY7" fmla="*/ 285989 h 28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084" h="285989">
                    <a:moveTo>
                      <a:pt x="63309" y="285989"/>
                    </a:moveTo>
                    <a:lnTo>
                      <a:pt x="489362" y="285989"/>
                    </a:lnTo>
                    <a:cubicBezTo>
                      <a:pt x="524413" y="286095"/>
                      <a:pt x="552927" y="257793"/>
                      <a:pt x="553084" y="222743"/>
                    </a:cubicBezTo>
                    <a:cubicBezTo>
                      <a:pt x="553114" y="216516"/>
                      <a:pt x="552215" y="210321"/>
                      <a:pt x="550417" y="204360"/>
                    </a:cubicBezTo>
                    <a:cubicBezTo>
                      <a:pt x="505425" y="53094"/>
                      <a:pt x="346327" y="-33059"/>
                      <a:pt x="195060" y="11934"/>
                    </a:cubicBezTo>
                    <a:cubicBezTo>
                      <a:pt x="102533" y="39454"/>
                      <a:pt x="30155" y="111832"/>
                      <a:pt x="2634" y="204360"/>
                    </a:cubicBezTo>
                    <a:cubicBezTo>
                      <a:pt x="-7334" y="238001"/>
                      <a:pt x="11856" y="273353"/>
                      <a:pt x="45497" y="283322"/>
                    </a:cubicBezTo>
                    <a:cubicBezTo>
                      <a:pt x="51396" y="285106"/>
                      <a:pt x="57527" y="286005"/>
                      <a:pt x="63690" y="28598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Segoe UI Semilight"/>
                  <a:ea typeface="+mn-ea"/>
                  <a:cs typeface="+mn-cs"/>
                </a:endParaRPr>
              </a:p>
            </p:txBody>
          </p:sp>
        </p:grpSp>
      </p:grpSp>
      <p:grpSp>
        <p:nvGrpSpPr>
          <p:cNvPr id="155" name="Group 154">
            <a:extLst>
              <a:ext uri="{FF2B5EF4-FFF2-40B4-BE49-F238E27FC236}">
                <a16:creationId xmlns:a16="http://schemas.microsoft.com/office/drawing/2014/main" id="{542B6FD4-ECA7-44DE-842D-A52AD9F5DD3D}"/>
              </a:ext>
            </a:extLst>
          </p:cNvPr>
          <p:cNvGrpSpPr/>
          <p:nvPr/>
        </p:nvGrpSpPr>
        <p:grpSpPr>
          <a:xfrm>
            <a:off x="1068594" y="3088160"/>
            <a:ext cx="9897713" cy="1674855"/>
            <a:chOff x="1104482" y="3641932"/>
            <a:chExt cx="9897713" cy="1674855"/>
          </a:xfrm>
        </p:grpSpPr>
        <p:sp>
          <p:nvSpPr>
            <p:cNvPr id="160" name="Content Placeholder 2">
              <a:extLst>
                <a:ext uri="{FF2B5EF4-FFF2-40B4-BE49-F238E27FC236}">
                  <a16:creationId xmlns:a16="http://schemas.microsoft.com/office/drawing/2014/main" id="{79FD984E-02C2-4031-9F5F-A49F57DA2A97}"/>
                </a:ext>
              </a:extLst>
            </p:cNvPr>
            <p:cNvSpPr txBox="1">
              <a:spLocks/>
            </p:cNvSpPr>
            <p:nvPr/>
          </p:nvSpPr>
          <p:spPr>
            <a:xfrm>
              <a:off x="1104482" y="3835795"/>
              <a:ext cx="2398298" cy="1480992"/>
            </a:xfrm>
            <a:prstGeom prst="rect">
              <a:avLst/>
            </a:prstGeom>
            <a:solidFill>
              <a:schemeClr val="bg1"/>
            </a:solidFill>
          </p:spPr>
          <p:txBody>
            <a:bodyPr vert="horz" wrap="square" lIns="216000" tIns="216000" rIns="216000" bIns="216000" rtlCol="0">
              <a:sp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F3C4F"/>
                  </a:solidFill>
                  <a:effectLst/>
                  <a:uLnTx/>
                  <a:uFillTx/>
                  <a:latin typeface="Segoe UI Semibold"/>
                  <a:cs typeface="Segoe UI Light" panose="020B0502040204020203" pitchFamily="34" charset="0"/>
                  <a:sym typeface="MarkPro-Medium"/>
                </a:rPr>
                <a:t>Phishing Emails</a:t>
              </a:r>
            </a:p>
            <a:p>
              <a:pPr marL="0" marR="0" lvl="0" indent="0" algn="r"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05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Tailored phishing campaigns have become more advanced and tailored to the environment or person the attacker is targeting</a:t>
              </a:r>
            </a:p>
          </p:txBody>
        </p:sp>
        <p:sp>
          <p:nvSpPr>
            <p:cNvPr id="158" name="Content Placeholder 2">
              <a:extLst>
                <a:ext uri="{FF2B5EF4-FFF2-40B4-BE49-F238E27FC236}">
                  <a16:creationId xmlns:a16="http://schemas.microsoft.com/office/drawing/2014/main" id="{F9B6869A-F874-473C-B490-B9418AB8F7CE}"/>
                </a:ext>
              </a:extLst>
            </p:cNvPr>
            <p:cNvSpPr txBox="1">
              <a:spLocks/>
            </p:cNvSpPr>
            <p:nvPr/>
          </p:nvSpPr>
          <p:spPr>
            <a:xfrm>
              <a:off x="8603897" y="3641932"/>
              <a:ext cx="2398298" cy="1480992"/>
            </a:xfrm>
            <a:prstGeom prst="rect">
              <a:avLst/>
            </a:prstGeom>
            <a:noFill/>
          </p:spPr>
          <p:txBody>
            <a:bodyPr vert="horz" wrap="square" lIns="216000" tIns="216000" rIns="216000" bIns="216000" rtlCol="0">
              <a:sp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F1313"/>
                  </a:solidFill>
                  <a:effectLst/>
                  <a:uLnTx/>
                  <a:uFillTx/>
                  <a:latin typeface="Segoe UI Semibold"/>
                  <a:cs typeface="Segoe UI Light" panose="020B0502040204020203" pitchFamily="34" charset="0"/>
                  <a:sym typeface="MarkPro-Medium"/>
                </a:rPr>
                <a:t>Insider Threat</a:t>
              </a:r>
            </a:p>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05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Although less common, it does happen where disgruntled employees may assist a threat actor with launching an attack.</a:t>
              </a:r>
            </a:p>
          </p:txBody>
        </p:sp>
      </p:grpSp>
      <p:grpSp>
        <p:nvGrpSpPr>
          <p:cNvPr id="162" name="Group 161">
            <a:extLst>
              <a:ext uri="{FF2B5EF4-FFF2-40B4-BE49-F238E27FC236}">
                <a16:creationId xmlns:a16="http://schemas.microsoft.com/office/drawing/2014/main" id="{A3C29989-34EE-4C0E-8C8C-EF98EAE16F12}"/>
              </a:ext>
            </a:extLst>
          </p:cNvPr>
          <p:cNvGrpSpPr/>
          <p:nvPr/>
        </p:nvGrpSpPr>
        <p:grpSpPr>
          <a:xfrm>
            <a:off x="1639909" y="1709098"/>
            <a:ext cx="8525349" cy="1480992"/>
            <a:chOff x="1639909" y="1612202"/>
            <a:chExt cx="8525349" cy="1480992"/>
          </a:xfrm>
        </p:grpSpPr>
        <p:sp>
          <p:nvSpPr>
            <p:cNvPr id="163" name="Content Placeholder 2">
              <a:extLst>
                <a:ext uri="{FF2B5EF4-FFF2-40B4-BE49-F238E27FC236}">
                  <a16:creationId xmlns:a16="http://schemas.microsoft.com/office/drawing/2014/main" id="{EE9F8E93-435B-414F-934C-609A055F93B5}"/>
                </a:ext>
              </a:extLst>
            </p:cNvPr>
            <p:cNvSpPr txBox="1">
              <a:spLocks/>
            </p:cNvSpPr>
            <p:nvPr/>
          </p:nvSpPr>
          <p:spPr>
            <a:xfrm>
              <a:off x="1639909" y="1612202"/>
              <a:ext cx="2835527" cy="1480992"/>
            </a:xfrm>
            <a:prstGeom prst="rect">
              <a:avLst/>
            </a:prstGeom>
            <a:noFill/>
          </p:spPr>
          <p:txBody>
            <a:bodyPr vert="horz" wrap="square" lIns="216000" tIns="216000" rIns="216000" bIns="216000" rtlCol="0">
              <a:sp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107F8A"/>
                  </a:solidFill>
                  <a:effectLst/>
                  <a:uLnTx/>
                  <a:uFillTx/>
                  <a:latin typeface="Segoe UI Semibold"/>
                  <a:cs typeface="Segoe UI Light" panose="020B0502040204020203" pitchFamily="34" charset="0"/>
                  <a:sym typeface="MarkPro-Medium"/>
                </a:rPr>
                <a:t>Vulnerable Applications</a:t>
              </a:r>
            </a:p>
            <a:p>
              <a:pPr marL="0" marR="0" lvl="0" indent="0" algn="r"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05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Attackers can take advantage of vulnerable systems and applications that have not been patched or a patch has been released</a:t>
              </a:r>
            </a:p>
          </p:txBody>
        </p:sp>
        <p:sp>
          <p:nvSpPr>
            <p:cNvPr id="165" name="Content Placeholder 2">
              <a:extLst>
                <a:ext uri="{FF2B5EF4-FFF2-40B4-BE49-F238E27FC236}">
                  <a16:creationId xmlns:a16="http://schemas.microsoft.com/office/drawing/2014/main" id="{E73A8BA4-5BE1-4424-B8FE-88CE4782B5BE}"/>
                </a:ext>
              </a:extLst>
            </p:cNvPr>
            <p:cNvSpPr txBox="1">
              <a:spLocks/>
            </p:cNvSpPr>
            <p:nvPr/>
          </p:nvSpPr>
          <p:spPr>
            <a:xfrm>
              <a:off x="7766960" y="1655676"/>
              <a:ext cx="2398298" cy="1303251"/>
            </a:xfrm>
            <a:prstGeom prst="rect">
              <a:avLst/>
            </a:prstGeom>
            <a:noFill/>
          </p:spPr>
          <p:txBody>
            <a:bodyPr vert="horz" wrap="square" lIns="216000" tIns="216000" rIns="216000" bIns="216000" rtlCol="0">
              <a:sp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F3C4F"/>
                  </a:solidFill>
                  <a:effectLst/>
                  <a:uLnTx/>
                  <a:uFillTx/>
                  <a:latin typeface="Segoe UI Semibold"/>
                  <a:cs typeface="Segoe UI Light" panose="020B0502040204020203" pitchFamily="34" charset="0"/>
                  <a:sym typeface="MarkPro-Medium"/>
                </a:rPr>
                <a:t>Malware </a:t>
              </a:r>
            </a:p>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05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Users download malware to their system without knowledge of it after visiting an infected website.</a:t>
              </a:r>
            </a:p>
          </p:txBody>
        </p:sp>
      </p:grpSp>
      <p:sp>
        <p:nvSpPr>
          <p:cNvPr id="167" name="Content Placeholder 2">
            <a:extLst>
              <a:ext uri="{FF2B5EF4-FFF2-40B4-BE49-F238E27FC236}">
                <a16:creationId xmlns:a16="http://schemas.microsoft.com/office/drawing/2014/main" id="{F65D8354-F05F-4FBC-9700-46BC4F67D676}"/>
              </a:ext>
            </a:extLst>
          </p:cNvPr>
          <p:cNvSpPr txBox="1">
            <a:spLocks/>
          </p:cNvSpPr>
          <p:nvPr/>
        </p:nvSpPr>
        <p:spPr>
          <a:xfrm>
            <a:off x="4499931" y="4665627"/>
            <a:ext cx="3192135" cy="1658733"/>
          </a:xfrm>
          <a:prstGeom prst="rect">
            <a:avLst/>
          </a:prstGeom>
          <a:noFill/>
        </p:spPr>
        <p:txBody>
          <a:bodyPr vert="horz" wrap="square" lIns="216000" tIns="216000" rIns="216000" bIns="216000" rtlCol="0">
            <a:sp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EF5A27"/>
                </a:solidFill>
                <a:effectLst/>
                <a:uLnTx/>
                <a:uFillTx/>
                <a:latin typeface="Segoe UI Semibold"/>
                <a:cs typeface="Segoe UI Light" panose="020B0502040204020203" pitchFamily="34" charset="0"/>
                <a:sym typeface="MarkPro-Medium"/>
              </a:rPr>
              <a:t>Credential Theft </a:t>
            </a:r>
          </a:p>
          <a:p>
            <a:pPr marL="0" marR="0" lvl="0" indent="0" algn="ctr"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05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Attackers can either brute force (attempt multiple passwords to access system or server), most often to remote users or purchase credential information online to attempt initial access</a:t>
            </a:r>
          </a:p>
        </p:txBody>
      </p:sp>
      <p:sp>
        <p:nvSpPr>
          <p:cNvPr id="70" name="Content Placeholder 2">
            <a:extLst>
              <a:ext uri="{FF2B5EF4-FFF2-40B4-BE49-F238E27FC236}">
                <a16:creationId xmlns:a16="http://schemas.microsoft.com/office/drawing/2014/main" id="{5F342492-8C89-4CDE-B46C-AE0B3350597A}"/>
              </a:ext>
            </a:extLst>
          </p:cNvPr>
          <p:cNvSpPr txBox="1">
            <a:spLocks/>
          </p:cNvSpPr>
          <p:nvPr/>
        </p:nvSpPr>
        <p:spPr>
          <a:xfrm>
            <a:off x="1914775" y="4939752"/>
            <a:ext cx="2623630" cy="1574094"/>
          </a:xfrm>
          <a:prstGeom prst="rect">
            <a:avLst/>
          </a:prstGeom>
          <a:solidFill>
            <a:schemeClr val="bg1"/>
          </a:solidFill>
        </p:spPr>
        <p:txBody>
          <a:bodyPr vert="horz" wrap="square" lIns="216000" tIns="216000" rIns="216000" bIns="216000" rtlCol="0">
            <a:sp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05070"/>
                </a:solidFill>
                <a:effectLst/>
                <a:uLnTx/>
                <a:uFillTx/>
                <a:latin typeface="Segoe UI Semibold"/>
                <a:cs typeface="Segoe UI Light" panose="020B0502040204020203" pitchFamily="34" charset="0"/>
                <a:sym typeface="MarkPro-Medium"/>
              </a:rPr>
              <a:t>Unauthorized Devices and Software</a:t>
            </a:r>
          </a:p>
          <a:p>
            <a:pPr marL="0" marR="0" lvl="0" indent="0" algn="l"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05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IOT, Social Media, and other convenient devices installed by employees</a:t>
            </a:r>
          </a:p>
        </p:txBody>
      </p:sp>
      <p:sp>
        <p:nvSpPr>
          <p:cNvPr id="71" name="Content Placeholder 2">
            <a:extLst>
              <a:ext uri="{FF2B5EF4-FFF2-40B4-BE49-F238E27FC236}">
                <a16:creationId xmlns:a16="http://schemas.microsoft.com/office/drawing/2014/main" id="{77822E95-9172-48E4-ADBF-29814659D0F0}"/>
              </a:ext>
            </a:extLst>
          </p:cNvPr>
          <p:cNvSpPr txBox="1">
            <a:spLocks/>
          </p:cNvSpPr>
          <p:nvPr/>
        </p:nvSpPr>
        <p:spPr>
          <a:xfrm>
            <a:off x="7542653" y="4568990"/>
            <a:ext cx="2931512" cy="1480992"/>
          </a:xfrm>
          <a:prstGeom prst="rect">
            <a:avLst/>
          </a:prstGeom>
          <a:noFill/>
        </p:spPr>
        <p:txBody>
          <a:bodyPr vert="horz" wrap="square" lIns="216000" tIns="216000" rIns="216000" bIns="216000" rtlCol="0">
            <a:sp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05070"/>
                </a:solidFill>
                <a:effectLst/>
                <a:uLnTx/>
                <a:uFillTx/>
                <a:latin typeface="Segoe UI Semibold"/>
                <a:cs typeface="Segoe UI Light" panose="020B0502040204020203" pitchFamily="34" charset="0"/>
                <a:sym typeface="MarkPro-Medium"/>
              </a:rPr>
              <a:t>3</a:t>
            </a:r>
            <a:r>
              <a:rPr kumimoji="0" lang="en-US" sz="1600" b="1" i="0" u="none" strike="noStrike" kern="1200" cap="none" spc="0" normalizeH="0" baseline="30000" noProof="0" dirty="0">
                <a:ln>
                  <a:noFill/>
                </a:ln>
                <a:solidFill>
                  <a:srgbClr val="005070"/>
                </a:solidFill>
                <a:effectLst/>
                <a:uLnTx/>
                <a:uFillTx/>
                <a:latin typeface="Segoe UI Semibold"/>
                <a:cs typeface="Segoe UI Light" panose="020B0502040204020203" pitchFamily="34" charset="0"/>
                <a:sym typeface="MarkPro-Medium"/>
              </a:rPr>
              <a:t>rd</a:t>
            </a:r>
            <a:r>
              <a:rPr kumimoji="0" lang="en-US" sz="1600" b="1" i="0" u="none" strike="noStrike" kern="1200" cap="none" spc="0" normalizeH="0" baseline="0" noProof="0" dirty="0">
                <a:ln>
                  <a:noFill/>
                </a:ln>
                <a:solidFill>
                  <a:srgbClr val="005070"/>
                </a:solidFill>
                <a:effectLst/>
                <a:uLnTx/>
                <a:uFillTx/>
                <a:latin typeface="Segoe UI Semibold"/>
                <a:cs typeface="Segoe UI Light" panose="020B0502040204020203" pitchFamily="34" charset="0"/>
                <a:sym typeface="MarkPro-Medium"/>
              </a:rPr>
              <a:t> Party Services</a:t>
            </a:r>
          </a:p>
          <a:p>
            <a:pPr marL="0" marR="0" lvl="0" indent="0" algn="ctr" defTabSz="457200" rtl="0" eaLnBrk="1" fontAlgn="auto" latinLnBrk="0" hangingPunct="1">
              <a:lnSpc>
                <a:spcPct val="110000"/>
              </a:lnSpc>
              <a:spcBef>
                <a:spcPts val="600"/>
              </a:spcBef>
              <a:spcAft>
                <a:spcPts val="0"/>
              </a:spcAft>
              <a:buClr>
                <a:srgbClr val="0F3C4F"/>
              </a:buClr>
              <a:buSzPct val="100000"/>
              <a:buFont typeface="Arial" panose="020B0604020202020204" pitchFamily="34" charset="0"/>
              <a:buNone/>
              <a:tabLst/>
              <a:defRPr/>
            </a:pPr>
            <a:r>
              <a:rPr kumimoji="0" lang="en-US" sz="1050" b="0" i="0" u="none" strike="noStrike" kern="1200" cap="none" spc="0" normalizeH="0" baseline="0" noProof="0" dirty="0">
                <a:ln>
                  <a:noFill/>
                </a:ln>
                <a:solidFill>
                  <a:srgbClr val="0F1313"/>
                </a:solidFill>
                <a:effectLst/>
                <a:uLnTx/>
                <a:uFillTx/>
                <a:latin typeface="Segoe UI Semilight"/>
                <a:cs typeface="Segoe UI Light" panose="020B0502040204020203" pitchFamily="34" charset="0"/>
                <a:sym typeface="MarkPro-Medium"/>
              </a:rPr>
              <a:t>Cloud Service providers and partners may be the source of the compromise and spread to your organization’s infrastructure given their established and elevated access.</a:t>
            </a:r>
          </a:p>
        </p:txBody>
      </p:sp>
    </p:spTree>
    <p:extLst>
      <p:ext uri="{BB962C8B-B14F-4D97-AF65-F5344CB8AC3E}">
        <p14:creationId xmlns:p14="http://schemas.microsoft.com/office/powerpoint/2010/main" val="13868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578E-9466-4002-AB92-25BA2EC8C9F9}"/>
              </a:ext>
            </a:extLst>
          </p:cNvPr>
          <p:cNvSpPr>
            <a:spLocks noGrp="1"/>
          </p:cNvSpPr>
          <p:nvPr>
            <p:ph type="title"/>
          </p:nvPr>
        </p:nvSpPr>
        <p:spPr>
          <a:xfrm>
            <a:off x="385776" y="531316"/>
            <a:ext cx="11577624" cy="997196"/>
          </a:xfrm>
        </p:spPr>
        <p:txBody>
          <a:bodyPr/>
          <a:lstStyle/>
          <a:p>
            <a:r>
              <a:rPr lang="en-CA" sz="3600" dirty="0"/>
              <a:t>Increasing Interconnection: </a:t>
            </a:r>
            <a:br>
              <a:rPr lang="en-CA" sz="3600" dirty="0"/>
            </a:br>
            <a:r>
              <a:rPr lang="en-CA" sz="3600" dirty="0"/>
              <a:t>The Internet of Things (IoT)</a:t>
            </a:r>
          </a:p>
        </p:txBody>
      </p:sp>
      <p:sp>
        <p:nvSpPr>
          <p:cNvPr id="3" name="Slide Number Placeholder 2">
            <a:extLst>
              <a:ext uri="{FF2B5EF4-FFF2-40B4-BE49-F238E27FC236}">
                <a16:creationId xmlns:a16="http://schemas.microsoft.com/office/drawing/2014/main" id="{67787695-1183-42B5-83B2-9703C6E756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CA" sz="100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51" name="Rectangle: Diagonal Corners Snipped 50">
            <a:extLst>
              <a:ext uri="{FF2B5EF4-FFF2-40B4-BE49-F238E27FC236}">
                <a16:creationId xmlns:a16="http://schemas.microsoft.com/office/drawing/2014/main" id="{FCB02387-1628-409B-88BB-3F2B9908038E}"/>
              </a:ext>
            </a:extLst>
          </p:cNvPr>
          <p:cNvSpPr/>
          <p:nvPr/>
        </p:nvSpPr>
        <p:spPr>
          <a:xfrm>
            <a:off x="507087" y="1618675"/>
            <a:ext cx="7255788" cy="4744117"/>
          </a:xfrm>
          <a:prstGeom prst="snip2DiagRect">
            <a:avLst/>
          </a:prstGeom>
          <a:solidFill>
            <a:schemeClr val="tx1">
              <a:lumMod val="10000"/>
              <a:lumOff val="90000"/>
            </a:schemeClr>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1"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7" name="TextBox 6">
            <a:extLst>
              <a:ext uri="{FF2B5EF4-FFF2-40B4-BE49-F238E27FC236}">
                <a16:creationId xmlns:a16="http://schemas.microsoft.com/office/drawing/2014/main" id="{4E654947-504B-4688-8307-BCB2AD071E9E}"/>
              </a:ext>
            </a:extLst>
          </p:cNvPr>
          <p:cNvSpPr txBox="1"/>
          <p:nvPr/>
        </p:nvSpPr>
        <p:spPr>
          <a:xfrm>
            <a:off x="1010781" y="3515226"/>
            <a:ext cx="5663396"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F1313"/>
                </a:solidFill>
                <a:effectLst/>
                <a:uLnTx/>
                <a:uFillTx/>
                <a:latin typeface="Segoe UI Semilight"/>
                <a:ea typeface="+mn-ea"/>
                <a:cs typeface="+mn-cs"/>
              </a:rPr>
              <a:t>Internet Connected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1" i="0" u="none" strike="noStrike" kern="1200" cap="none" spc="0" normalizeH="0" baseline="0" noProof="0" dirty="0">
                <a:ln>
                  <a:noFill/>
                </a:ln>
                <a:solidFill>
                  <a:srgbClr val="0F1313"/>
                </a:solidFill>
                <a:effectLst/>
                <a:uLnTx/>
                <a:uFillTx/>
                <a:latin typeface="Segoe UI Semilight"/>
                <a:ea typeface="+mn-ea"/>
                <a:cs typeface="+mn-cs"/>
              </a:rPr>
              <a:t>Sensors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1" i="0" u="none" strike="noStrike" kern="1200" cap="none" spc="0" normalizeH="0" baseline="0" noProof="0" dirty="0">
                <a:ln>
                  <a:noFill/>
                </a:ln>
                <a:solidFill>
                  <a:srgbClr val="0F1313"/>
                </a:solidFill>
                <a:effectLst/>
                <a:uLnTx/>
                <a:uFillTx/>
                <a:latin typeface="Segoe UI Semilight"/>
                <a:ea typeface="+mn-ea"/>
                <a:cs typeface="+mn-cs"/>
              </a:rPr>
              <a:t>Cameras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1" i="0" u="none" strike="noStrike" kern="1200" cap="none" spc="0" normalizeH="0" baseline="0" noProof="0" dirty="0">
                <a:ln>
                  <a:noFill/>
                </a:ln>
                <a:solidFill>
                  <a:srgbClr val="0F1313"/>
                </a:solidFill>
                <a:effectLst/>
                <a:uLnTx/>
                <a:uFillTx/>
                <a:latin typeface="Segoe UI Semilight"/>
                <a:ea typeface="+mn-ea"/>
                <a:cs typeface="+mn-cs"/>
              </a:rPr>
              <a:t>Coffee Machines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1" i="0" u="none" strike="noStrike" kern="1200" cap="none" spc="0" normalizeH="0" baseline="0" noProof="0" dirty="0">
                <a:ln>
                  <a:noFill/>
                </a:ln>
                <a:solidFill>
                  <a:srgbClr val="0F1313"/>
                </a:solidFill>
                <a:effectLst/>
                <a:uLnTx/>
                <a:uFillTx/>
                <a:latin typeface="Segoe UI Semilight"/>
                <a:ea typeface="+mn-ea"/>
                <a:cs typeface="+mn-cs"/>
              </a:rPr>
              <a:t>Cars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1" i="0" u="none" strike="noStrike" kern="1200" cap="none" spc="0" normalizeH="0" baseline="0" noProof="0" dirty="0">
                <a:ln>
                  <a:noFill/>
                </a:ln>
                <a:solidFill>
                  <a:srgbClr val="0F1313"/>
                </a:solidFill>
                <a:effectLst/>
                <a:uLnTx/>
                <a:uFillTx/>
                <a:latin typeface="Segoe UI Semilight"/>
                <a:ea typeface="+mn-ea"/>
                <a:cs typeface="+mn-cs"/>
              </a:rPr>
              <a:t>Entertainment/COVID retention devices deployed by employees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srgbClr val="0F1313"/>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CD5B2D89-821F-4168-B3F0-395A2B67FA6D}"/>
              </a:ext>
            </a:extLst>
          </p:cNvPr>
          <p:cNvSpPr txBox="1"/>
          <p:nvPr/>
        </p:nvSpPr>
        <p:spPr>
          <a:xfrm>
            <a:off x="771524" y="1924050"/>
            <a:ext cx="9867901"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F1313"/>
                </a:solidFill>
                <a:effectLst/>
                <a:uLnTx/>
                <a:uFillTx/>
                <a:latin typeface="Segoe UI Semilight"/>
                <a:ea typeface="+mn-ea"/>
                <a:cs typeface="+mn-cs"/>
              </a:rPr>
              <a:t>Security is often </a:t>
            </a:r>
            <a:r>
              <a:rPr kumimoji="0" lang="en-CA" sz="2800" b="1" i="0" u="none" strike="noStrike" kern="1200" cap="none" spc="0" normalizeH="0" baseline="0" noProof="0" dirty="0">
                <a:ln>
                  <a:noFill/>
                </a:ln>
                <a:solidFill>
                  <a:srgbClr val="FF0000"/>
                </a:solidFill>
                <a:effectLst/>
                <a:uLnTx/>
                <a:uFillTx/>
                <a:latin typeface="Segoe UI Semilight"/>
                <a:ea typeface="+mn-ea"/>
                <a:cs typeface="+mn-cs"/>
              </a:rPr>
              <a:t>not</a:t>
            </a:r>
            <a:r>
              <a:rPr kumimoji="0" lang="en-CA" sz="2800" b="1" i="0" u="none" strike="noStrike" kern="1200" cap="none" spc="0" normalizeH="0" baseline="0" noProof="0" dirty="0">
                <a:ln>
                  <a:noFill/>
                </a:ln>
                <a:solidFill>
                  <a:srgbClr val="0F1313"/>
                </a:solidFill>
                <a:effectLst/>
                <a:uLnTx/>
                <a:uFillTx/>
                <a:latin typeface="Segoe UI Semilight"/>
                <a:ea typeface="+mn-ea"/>
                <a:cs typeface="+mn-cs"/>
              </a:rPr>
              <a:t> a priority for vendors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F1313"/>
                </a:solidFill>
                <a:effectLst/>
                <a:uLnTx/>
                <a:uFillTx/>
                <a:latin typeface="Segoe UI Semilight"/>
                <a:ea typeface="+mn-ea"/>
                <a:cs typeface="+mn-cs"/>
              </a:rPr>
              <a:t>of emerging interconnected devices, but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F1313"/>
                </a:solidFill>
                <a:effectLst/>
                <a:uLnTx/>
                <a:uFillTx/>
                <a:latin typeface="Segoe UI Semilight"/>
                <a:ea typeface="+mn-ea"/>
                <a:cs typeface="+mn-cs"/>
              </a:rPr>
              <a:t>they are still a foothold into a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F1313"/>
              </a:solidFill>
              <a:effectLst/>
              <a:uLnTx/>
              <a:uFillTx/>
              <a:latin typeface="Segoe UI Semilight"/>
              <a:ea typeface="+mn-ea"/>
              <a:cs typeface="+mn-cs"/>
            </a:endParaRPr>
          </a:p>
        </p:txBody>
      </p:sp>
      <p:pic>
        <p:nvPicPr>
          <p:cNvPr id="39" name="Picture 38" descr="Diagram&#10;&#10;Description automatically generated">
            <a:extLst>
              <a:ext uri="{FF2B5EF4-FFF2-40B4-BE49-F238E27FC236}">
                <a16:creationId xmlns:a16="http://schemas.microsoft.com/office/drawing/2014/main" id="{0D126BBC-015C-49DD-AD24-C9115F80EC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93651" y="2324100"/>
            <a:ext cx="4360249" cy="3151634"/>
          </a:xfrm>
          <a:prstGeom prst="rect">
            <a:avLst/>
          </a:prstGeom>
        </p:spPr>
      </p:pic>
    </p:spTree>
    <p:extLst>
      <p:ext uri="{BB962C8B-B14F-4D97-AF65-F5344CB8AC3E}">
        <p14:creationId xmlns:p14="http://schemas.microsoft.com/office/powerpoint/2010/main" val="371477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33B91C-95B2-408D-81B1-16202A1C40D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CA" sz="100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grpSp>
        <p:nvGrpSpPr>
          <p:cNvPr id="6" name="Group 5">
            <a:extLst>
              <a:ext uri="{FF2B5EF4-FFF2-40B4-BE49-F238E27FC236}">
                <a16:creationId xmlns:a16="http://schemas.microsoft.com/office/drawing/2014/main" id="{76E81F64-7244-491C-A24A-1179E6C79EE9}"/>
              </a:ext>
            </a:extLst>
          </p:cNvPr>
          <p:cNvGrpSpPr/>
          <p:nvPr/>
        </p:nvGrpSpPr>
        <p:grpSpPr>
          <a:xfrm>
            <a:off x="6972946" y="2255644"/>
            <a:ext cx="765144" cy="794704"/>
            <a:chOff x="6482572" y="1538579"/>
            <a:chExt cx="1033076" cy="1072988"/>
          </a:xfrm>
        </p:grpSpPr>
        <p:grpSp>
          <p:nvGrpSpPr>
            <p:cNvPr id="7" name="Picture 12">
              <a:extLst>
                <a:ext uri="{FF2B5EF4-FFF2-40B4-BE49-F238E27FC236}">
                  <a16:creationId xmlns:a16="http://schemas.microsoft.com/office/drawing/2014/main" id="{A4E554D4-9945-479A-B2F1-E15E3D3981C8}"/>
                </a:ext>
              </a:extLst>
            </p:cNvPr>
            <p:cNvGrpSpPr/>
            <p:nvPr/>
          </p:nvGrpSpPr>
          <p:grpSpPr>
            <a:xfrm>
              <a:off x="6482572" y="1538579"/>
              <a:ext cx="543000" cy="585000"/>
              <a:chOff x="6482572" y="1538579"/>
              <a:chExt cx="543000" cy="585000"/>
            </a:xfrm>
            <a:solidFill>
              <a:schemeClr val="accent5"/>
            </a:solidFill>
          </p:grpSpPr>
          <p:sp>
            <p:nvSpPr>
              <p:cNvPr id="8" name="Freeform: Shape 7">
                <a:extLst>
                  <a:ext uri="{FF2B5EF4-FFF2-40B4-BE49-F238E27FC236}">
                    <a16:creationId xmlns:a16="http://schemas.microsoft.com/office/drawing/2014/main" id="{31F573FC-1C6D-4BCF-B602-F0BF2733A98C}"/>
                  </a:ext>
                </a:extLst>
              </p:cNvPr>
              <p:cNvSpPr/>
              <p:nvPr/>
            </p:nvSpPr>
            <p:spPr>
              <a:xfrm>
                <a:off x="6662576" y="1688581"/>
                <a:ext cx="227998" cy="48000"/>
              </a:xfrm>
              <a:custGeom>
                <a:avLst/>
                <a:gdLst>
                  <a:gd name="connsiteX0" fmla="*/ 204047 w 227999"/>
                  <a:gd name="connsiteY0" fmla="*/ 28 h 47999"/>
                  <a:gd name="connsiteX1" fmla="*/ 24047 w 227999"/>
                  <a:gd name="connsiteY1" fmla="*/ 28 h 47999"/>
                  <a:gd name="connsiteX2" fmla="*/ 47 w 227999"/>
                  <a:gd name="connsiteY2" fmla="*/ 24028 h 47999"/>
                  <a:gd name="connsiteX3" fmla="*/ 24047 w 227999"/>
                  <a:gd name="connsiteY3" fmla="*/ 48028 h 47999"/>
                  <a:gd name="connsiteX4" fmla="*/ 204047 w 227999"/>
                  <a:gd name="connsiteY4" fmla="*/ 48028 h 47999"/>
                  <a:gd name="connsiteX5" fmla="*/ 228047 w 227999"/>
                  <a:gd name="connsiteY5" fmla="*/ 24028 h 47999"/>
                  <a:gd name="connsiteX6" fmla="*/ 204047 w 227999"/>
                  <a:gd name="connsiteY6" fmla="*/ 28 h 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999" h="47999">
                    <a:moveTo>
                      <a:pt x="204047" y="28"/>
                    </a:moveTo>
                    <a:lnTo>
                      <a:pt x="24047" y="28"/>
                    </a:lnTo>
                    <a:cubicBezTo>
                      <a:pt x="9047" y="28"/>
                      <a:pt x="47" y="9028"/>
                      <a:pt x="47" y="24028"/>
                    </a:cubicBezTo>
                    <a:cubicBezTo>
                      <a:pt x="47" y="39028"/>
                      <a:pt x="9047" y="48028"/>
                      <a:pt x="24047" y="48028"/>
                    </a:cubicBezTo>
                    <a:lnTo>
                      <a:pt x="204047" y="48028"/>
                    </a:lnTo>
                    <a:cubicBezTo>
                      <a:pt x="216047" y="48028"/>
                      <a:pt x="228047" y="39028"/>
                      <a:pt x="228047" y="24028"/>
                    </a:cubicBezTo>
                    <a:cubicBezTo>
                      <a:pt x="228047" y="9028"/>
                      <a:pt x="216047" y="28"/>
                      <a:pt x="204047" y="28"/>
                    </a:cubicBezTo>
                    <a:close/>
                  </a:path>
                </a:pathLst>
              </a:custGeom>
              <a:solidFill>
                <a:schemeClr val="accent5"/>
              </a:solidFill>
              <a:ln w="23812"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38DEB4FE-3ADE-400B-AC5A-94510B19733D}"/>
                  </a:ext>
                </a:extLst>
              </p:cNvPr>
              <p:cNvSpPr/>
              <p:nvPr/>
            </p:nvSpPr>
            <p:spPr>
              <a:xfrm>
                <a:off x="6602578" y="1793581"/>
                <a:ext cx="284999" cy="44999"/>
              </a:xfrm>
              <a:custGeom>
                <a:avLst/>
                <a:gdLst>
                  <a:gd name="connsiteX0" fmla="*/ 285042 w 284999"/>
                  <a:gd name="connsiteY0" fmla="*/ 24045 h 44999"/>
                  <a:gd name="connsiteX1" fmla="*/ 261042 w 284999"/>
                  <a:gd name="connsiteY1" fmla="*/ 45 h 44999"/>
                  <a:gd name="connsiteX2" fmla="*/ 21042 w 284999"/>
                  <a:gd name="connsiteY2" fmla="*/ 45 h 44999"/>
                  <a:gd name="connsiteX3" fmla="*/ 42 w 284999"/>
                  <a:gd name="connsiteY3" fmla="*/ 24045 h 44999"/>
                  <a:gd name="connsiteX4" fmla="*/ 24042 w 284999"/>
                  <a:gd name="connsiteY4" fmla="*/ 45045 h 44999"/>
                  <a:gd name="connsiteX5" fmla="*/ 264042 w 284999"/>
                  <a:gd name="connsiteY5" fmla="*/ 45045 h 44999"/>
                  <a:gd name="connsiteX6" fmla="*/ 285042 w 284999"/>
                  <a:gd name="connsiteY6" fmla="*/ 24045 h 4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99" h="44999">
                    <a:moveTo>
                      <a:pt x="285042" y="24045"/>
                    </a:moveTo>
                    <a:cubicBezTo>
                      <a:pt x="285042" y="12045"/>
                      <a:pt x="276042" y="45"/>
                      <a:pt x="261042" y="45"/>
                    </a:cubicBezTo>
                    <a:lnTo>
                      <a:pt x="21042" y="45"/>
                    </a:lnTo>
                    <a:cubicBezTo>
                      <a:pt x="9042" y="45"/>
                      <a:pt x="42" y="9045"/>
                      <a:pt x="42" y="24045"/>
                    </a:cubicBezTo>
                    <a:cubicBezTo>
                      <a:pt x="42" y="39045"/>
                      <a:pt x="9042" y="45045"/>
                      <a:pt x="24042" y="45045"/>
                    </a:cubicBezTo>
                    <a:lnTo>
                      <a:pt x="264042" y="45045"/>
                    </a:lnTo>
                    <a:cubicBezTo>
                      <a:pt x="276042" y="45045"/>
                      <a:pt x="285042" y="36045"/>
                      <a:pt x="285042" y="24045"/>
                    </a:cubicBezTo>
                    <a:close/>
                  </a:path>
                </a:pathLst>
              </a:custGeom>
              <a:solidFill>
                <a:schemeClr val="accent5"/>
              </a:solidFill>
              <a:ln w="23812"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6BA97A86-DD52-4B72-85D0-B4215146F1C3}"/>
                  </a:ext>
                </a:extLst>
              </p:cNvPr>
              <p:cNvSpPr/>
              <p:nvPr/>
            </p:nvSpPr>
            <p:spPr>
              <a:xfrm>
                <a:off x="6602576" y="1898581"/>
                <a:ext cx="212999" cy="48000"/>
              </a:xfrm>
              <a:custGeom>
                <a:avLst/>
                <a:gdLst>
                  <a:gd name="connsiteX0" fmla="*/ 24036 w 212999"/>
                  <a:gd name="connsiteY0" fmla="*/ 62 h 47999"/>
                  <a:gd name="connsiteX1" fmla="*/ 36 w 212999"/>
                  <a:gd name="connsiteY1" fmla="*/ 24062 h 47999"/>
                  <a:gd name="connsiteX2" fmla="*/ 24036 w 212999"/>
                  <a:gd name="connsiteY2" fmla="*/ 48062 h 47999"/>
                  <a:gd name="connsiteX3" fmla="*/ 189036 w 212999"/>
                  <a:gd name="connsiteY3" fmla="*/ 48062 h 47999"/>
                  <a:gd name="connsiteX4" fmla="*/ 213036 w 212999"/>
                  <a:gd name="connsiteY4" fmla="*/ 24062 h 47999"/>
                  <a:gd name="connsiteX5" fmla="*/ 189036 w 212999"/>
                  <a:gd name="connsiteY5" fmla="*/ 62 h 47999"/>
                  <a:gd name="connsiteX6" fmla="*/ 24036 w 212999"/>
                  <a:gd name="connsiteY6" fmla="*/ 62 h 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99" h="47999">
                    <a:moveTo>
                      <a:pt x="24036" y="62"/>
                    </a:moveTo>
                    <a:cubicBezTo>
                      <a:pt x="9036" y="62"/>
                      <a:pt x="36" y="9062"/>
                      <a:pt x="36" y="24062"/>
                    </a:cubicBezTo>
                    <a:cubicBezTo>
                      <a:pt x="36" y="39062"/>
                      <a:pt x="9036" y="48062"/>
                      <a:pt x="24036" y="48062"/>
                    </a:cubicBezTo>
                    <a:lnTo>
                      <a:pt x="189036" y="48062"/>
                    </a:lnTo>
                    <a:cubicBezTo>
                      <a:pt x="201036" y="48062"/>
                      <a:pt x="213036" y="39062"/>
                      <a:pt x="213036" y="24062"/>
                    </a:cubicBezTo>
                    <a:cubicBezTo>
                      <a:pt x="213036" y="9062"/>
                      <a:pt x="201036" y="62"/>
                      <a:pt x="189036" y="62"/>
                    </a:cubicBezTo>
                    <a:lnTo>
                      <a:pt x="24036" y="62"/>
                    </a:lnTo>
                    <a:close/>
                  </a:path>
                </a:pathLst>
              </a:custGeom>
              <a:solidFill>
                <a:schemeClr val="accent5"/>
              </a:solidFill>
              <a:ln w="23812"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98C1B238-B299-4565-812B-B684ADCD05A2}"/>
                  </a:ext>
                </a:extLst>
              </p:cNvPr>
              <p:cNvSpPr/>
              <p:nvPr/>
            </p:nvSpPr>
            <p:spPr>
              <a:xfrm>
                <a:off x="6482572" y="1538579"/>
                <a:ext cx="543000" cy="585000"/>
              </a:xfrm>
              <a:custGeom>
                <a:avLst/>
                <a:gdLst>
                  <a:gd name="connsiteX0" fmla="*/ 339044 w 542999"/>
                  <a:gd name="connsiteY0" fmla="*/ 531047 h 584999"/>
                  <a:gd name="connsiteX1" fmla="*/ 333044 w 542999"/>
                  <a:gd name="connsiteY1" fmla="*/ 525047 h 584999"/>
                  <a:gd name="connsiteX2" fmla="*/ 75044 w 542999"/>
                  <a:gd name="connsiteY2" fmla="*/ 525047 h 584999"/>
                  <a:gd name="connsiteX3" fmla="*/ 60044 w 542999"/>
                  <a:gd name="connsiteY3" fmla="*/ 510047 h 584999"/>
                  <a:gd name="connsiteX4" fmla="*/ 60044 w 542999"/>
                  <a:gd name="connsiteY4" fmla="*/ 75047 h 584999"/>
                  <a:gd name="connsiteX5" fmla="*/ 75044 w 542999"/>
                  <a:gd name="connsiteY5" fmla="*/ 60047 h 584999"/>
                  <a:gd name="connsiteX6" fmla="*/ 465043 w 542999"/>
                  <a:gd name="connsiteY6" fmla="*/ 60047 h 584999"/>
                  <a:gd name="connsiteX7" fmla="*/ 480043 w 542999"/>
                  <a:gd name="connsiteY7" fmla="*/ 75047 h 584999"/>
                  <a:gd name="connsiteX8" fmla="*/ 480043 w 542999"/>
                  <a:gd name="connsiteY8" fmla="*/ 378047 h 584999"/>
                  <a:gd name="connsiteX9" fmla="*/ 489043 w 542999"/>
                  <a:gd name="connsiteY9" fmla="*/ 384047 h 584999"/>
                  <a:gd name="connsiteX10" fmla="*/ 495043 w 542999"/>
                  <a:gd name="connsiteY10" fmla="*/ 381047 h 584999"/>
                  <a:gd name="connsiteX11" fmla="*/ 534043 w 542999"/>
                  <a:gd name="connsiteY11" fmla="*/ 342047 h 584999"/>
                  <a:gd name="connsiteX12" fmla="*/ 543043 w 542999"/>
                  <a:gd name="connsiteY12" fmla="*/ 321047 h 584999"/>
                  <a:gd name="connsiteX13" fmla="*/ 543043 w 542999"/>
                  <a:gd name="connsiteY13" fmla="*/ 60047 h 584999"/>
                  <a:gd name="connsiteX14" fmla="*/ 483043 w 542999"/>
                  <a:gd name="connsiteY14" fmla="*/ 47 h 584999"/>
                  <a:gd name="connsiteX15" fmla="*/ 60044 w 542999"/>
                  <a:gd name="connsiteY15" fmla="*/ 47 h 584999"/>
                  <a:gd name="connsiteX16" fmla="*/ 44 w 542999"/>
                  <a:gd name="connsiteY16" fmla="*/ 60047 h 584999"/>
                  <a:gd name="connsiteX17" fmla="*/ 44 w 542999"/>
                  <a:gd name="connsiteY17" fmla="*/ 525047 h 584999"/>
                  <a:gd name="connsiteX18" fmla="*/ 60044 w 542999"/>
                  <a:gd name="connsiteY18" fmla="*/ 585047 h 584999"/>
                  <a:gd name="connsiteX19" fmla="*/ 297044 w 542999"/>
                  <a:gd name="connsiteY19" fmla="*/ 585047 h 584999"/>
                  <a:gd name="connsiteX20" fmla="*/ 312044 w 542999"/>
                  <a:gd name="connsiteY20" fmla="*/ 573047 h 584999"/>
                  <a:gd name="connsiteX21" fmla="*/ 327044 w 542999"/>
                  <a:gd name="connsiteY21" fmla="*/ 549047 h 584999"/>
                  <a:gd name="connsiteX22" fmla="*/ 339044 w 542999"/>
                  <a:gd name="connsiteY22" fmla="*/ 537047 h 584999"/>
                  <a:gd name="connsiteX23" fmla="*/ 339044 w 542999"/>
                  <a:gd name="connsiteY23" fmla="*/ 531047 h 58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2999" h="584999">
                    <a:moveTo>
                      <a:pt x="339044" y="531047"/>
                    </a:moveTo>
                    <a:cubicBezTo>
                      <a:pt x="339044" y="528047"/>
                      <a:pt x="336044" y="525047"/>
                      <a:pt x="333044" y="525047"/>
                    </a:cubicBezTo>
                    <a:lnTo>
                      <a:pt x="75044" y="525047"/>
                    </a:lnTo>
                    <a:cubicBezTo>
                      <a:pt x="66044" y="525047"/>
                      <a:pt x="60044" y="519047"/>
                      <a:pt x="60044" y="510047"/>
                    </a:cubicBezTo>
                    <a:lnTo>
                      <a:pt x="60044" y="75047"/>
                    </a:lnTo>
                    <a:cubicBezTo>
                      <a:pt x="60044" y="66047"/>
                      <a:pt x="66044" y="60047"/>
                      <a:pt x="75044" y="60047"/>
                    </a:cubicBezTo>
                    <a:lnTo>
                      <a:pt x="465043" y="60047"/>
                    </a:lnTo>
                    <a:cubicBezTo>
                      <a:pt x="474043" y="60047"/>
                      <a:pt x="480043" y="66047"/>
                      <a:pt x="480043" y="75047"/>
                    </a:cubicBezTo>
                    <a:lnTo>
                      <a:pt x="480043" y="378047"/>
                    </a:lnTo>
                    <a:cubicBezTo>
                      <a:pt x="480043" y="381047"/>
                      <a:pt x="483043" y="384047"/>
                      <a:pt x="489043" y="384047"/>
                    </a:cubicBezTo>
                    <a:cubicBezTo>
                      <a:pt x="492043" y="384047"/>
                      <a:pt x="492043" y="384047"/>
                      <a:pt x="495043" y="381047"/>
                    </a:cubicBezTo>
                    <a:lnTo>
                      <a:pt x="534043" y="342047"/>
                    </a:lnTo>
                    <a:cubicBezTo>
                      <a:pt x="540043" y="336047"/>
                      <a:pt x="543043" y="330047"/>
                      <a:pt x="543043" y="321047"/>
                    </a:cubicBezTo>
                    <a:lnTo>
                      <a:pt x="543043" y="60047"/>
                    </a:lnTo>
                    <a:cubicBezTo>
                      <a:pt x="543043" y="27047"/>
                      <a:pt x="516043" y="47"/>
                      <a:pt x="483043" y="47"/>
                    </a:cubicBezTo>
                    <a:lnTo>
                      <a:pt x="60044" y="47"/>
                    </a:lnTo>
                    <a:cubicBezTo>
                      <a:pt x="27044" y="47"/>
                      <a:pt x="44" y="27047"/>
                      <a:pt x="44" y="60047"/>
                    </a:cubicBezTo>
                    <a:lnTo>
                      <a:pt x="44" y="525047"/>
                    </a:lnTo>
                    <a:cubicBezTo>
                      <a:pt x="44" y="558047"/>
                      <a:pt x="27044" y="585047"/>
                      <a:pt x="60044" y="585047"/>
                    </a:cubicBezTo>
                    <a:lnTo>
                      <a:pt x="297044" y="585047"/>
                    </a:lnTo>
                    <a:cubicBezTo>
                      <a:pt x="303044" y="585047"/>
                      <a:pt x="309044" y="582047"/>
                      <a:pt x="312044" y="573047"/>
                    </a:cubicBezTo>
                    <a:cubicBezTo>
                      <a:pt x="315044" y="564047"/>
                      <a:pt x="321044" y="555047"/>
                      <a:pt x="327044" y="549047"/>
                    </a:cubicBezTo>
                    <a:lnTo>
                      <a:pt x="339044" y="537047"/>
                    </a:lnTo>
                    <a:cubicBezTo>
                      <a:pt x="339044" y="537047"/>
                      <a:pt x="339044" y="531047"/>
                      <a:pt x="339044" y="531047"/>
                    </a:cubicBezTo>
                    <a:close/>
                  </a:path>
                </a:pathLst>
              </a:custGeom>
              <a:solidFill>
                <a:schemeClr val="accent5"/>
              </a:solidFill>
              <a:ln w="23812" cap="flat">
                <a:noFill/>
                <a:prstDash val="solid"/>
                <a:miter/>
              </a:ln>
            </p:spPr>
            <p:txBody>
              <a:bodyPr rtlCol="0" anchor="ctr"/>
              <a:lstStyle/>
              <a:p>
                <a:endParaRPr lang="en-CA"/>
              </a:p>
            </p:txBody>
          </p:sp>
        </p:grpSp>
        <p:pic>
          <p:nvPicPr>
            <p:cNvPr id="54" name="Picture 12">
              <a:extLst>
                <a:ext uri="{FF2B5EF4-FFF2-40B4-BE49-F238E27FC236}">
                  <a16:creationId xmlns:a16="http://schemas.microsoft.com/office/drawing/2014/main" id="{8850B2EC-FC35-43D4-9FEA-E76DEB7BDA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95648" y="1891567"/>
              <a:ext cx="720000" cy="720000"/>
            </a:xfrm>
            <a:prstGeom prst="rect">
              <a:avLst/>
            </a:prstGeom>
          </p:spPr>
        </p:pic>
      </p:grpSp>
      <p:sp>
        <p:nvSpPr>
          <p:cNvPr id="67" name="Title 1">
            <a:extLst>
              <a:ext uri="{FF2B5EF4-FFF2-40B4-BE49-F238E27FC236}">
                <a16:creationId xmlns:a16="http://schemas.microsoft.com/office/drawing/2014/main" id="{11E9EA02-09FB-4E2B-A87E-432C375102BC}"/>
              </a:ext>
            </a:extLst>
          </p:cNvPr>
          <p:cNvSpPr txBox="1">
            <a:spLocks/>
          </p:cNvSpPr>
          <p:nvPr/>
        </p:nvSpPr>
        <p:spPr>
          <a:xfrm>
            <a:off x="642951" y="786045"/>
            <a:ext cx="10913050" cy="4985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000" b="0" kern="1200">
                <a:solidFill>
                  <a:schemeClr val="tx1"/>
                </a:solidFill>
                <a:latin typeface="+mj-lt"/>
                <a:ea typeface="Segoe UI Semibold" panose="020B0702040204020203" pitchFamily="34" charset="0"/>
                <a:cs typeface="Segoe UI Semibold" panose="020B0702040204020203" pitchFamily="34" charset="0"/>
              </a:defRPr>
            </a:lvl1pPr>
          </a:lstStyle>
          <a:p>
            <a:pPr defTabSz="914375"/>
            <a:r>
              <a:rPr lang="en-CA" sz="3600">
                <a:solidFill>
                  <a:schemeClr val="tx2"/>
                </a:solidFill>
              </a:rPr>
              <a:t>Common Misconceptions for Non-action </a:t>
            </a:r>
          </a:p>
        </p:txBody>
      </p:sp>
      <p:sp>
        <p:nvSpPr>
          <p:cNvPr id="68" name="Content Placeholder 4">
            <a:extLst>
              <a:ext uri="{FF2B5EF4-FFF2-40B4-BE49-F238E27FC236}">
                <a16:creationId xmlns:a16="http://schemas.microsoft.com/office/drawing/2014/main" id="{440216BE-C7B7-4AA0-BC09-7AC515A07F00}"/>
              </a:ext>
            </a:extLst>
          </p:cNvPr>
          <p:cNvSpPr txBox="1">
            <a:spLocks/>
          </p:cNvSpPr>
          <p:nvPr/>
        </p:nvSpPr>
        <p:spPr>
          <a:xfrm>
            <a:off x="527270" y="3276268"/>
            <a:ext cx="2624137" cy="2038682"/>
          </a:xfrm>
          <a:prstGeom prst="rect">
            <a:avLst/>
          </a:prstGeom>
        </p:spPr>
        <p:txBody>
          <a:bodyPr>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000">
                <a:latin typeface="+mj-lt"/>
              </a:rPr>
              <a:t>Everything is </a:t>
            </a:r>
            <a:br>
              <a:rPr lang="en-CA" sz="2000">
                <a:latin typeface="+mj-lt"/>
              </a:rPr>
            </a:br>
            <a:r>
              <a:rPr lang="en-CA" sz="2000">
                <a:latin typeface="+mj-lt"/>
              </a:rPr>
              <a:t>backed up</a:t>
            </a:r>
          </a:p>
          <a:p>
            <a:pPr marL="48600" indent="0" algn="ctr">
              <a:buFont typeface="Arial" panose="020B0604020202020204" pitchFamily="34" charset="0"/>
              <a:buNone/>
            </a:pPr>
            <a:r>
              <a:rPr lang="en-CA" sz="1400"/>
              <a:t>Have you tested your backups?</a:t>
            </a:r>
          </a:p>
          <a:p>
            <a:pPr marL="48600" indent="0" algn="ctr">
              <a:buFont typeface="Arial" panose="020B0604020202020204" pitchFamily="34" charset="0"/>
              <a:buNone/>
            </a:pPr>
            <a:r>
              <a:rPr lang="en-CA" sz="1400"/>
              <a:t>Are your backups also infected? Or even protected?</a:t>
            </a:r>
          </a:p>
        </p:txBody>
      </p:sp>
      <p:sp>
        <p:nvSpPr>
          <p:cNvPr id="69" name="Content Placeholder 4">
            <a:extLst>
              <a:ext uri="{FF2B5EF4-FFF2-40B4-BE49-F238E27FC236}">
                <a16:creationId xmlns:a16="http://schemas.microsoft.com/office/drawing/2014/main" id="{6B42D06C-1328-4A61-AB66-6183AFAA73D2}"/>
              </a:ext>
            </a:extLst>
          </p:cNvPr>
          <p:cNvSpPr txBox="1">
            <a:spLocks/>
          </p:cNvSpPr>
          <p:nvPr/>
        </p:nvSpPr>
        <p:spPr>
          <a:xfrm>
            <a:off x="3295870" y="3320718"/>
            <a:ext cx="2624137" cy="2038682"/>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kumimoji="0" lang="en-CA" sz="2000" b="0" i="0" u="none" strike="noStrike" kern="1200" cap="none" spc="0" normalizeH="0" baseline="0" noProof="0">
                <a:ln>
                  <a:noFill/>
                </a:ln>
                <a:solidFill>
                  <a:srgbClr val="0F1313"/>
                </a:solidFill>
                <a:effectLst/>
                <a:uLnTx/>
                <a:uFillTx/>
                <a:latin typeface="Segoe UI Semibold"/>
                <a:cs typeface="Segoe UI Light" panose="020B0502040204020203" pitchFamily="34" charset="0"/>
                <a:sym typeface="MarkPro-Medium"/>
              </a:rPr>
              <a:t>My data is safe </a:t>
            </a:r>
            <a:br>
              <a:rPr kumimoji="0" lang="en-CA" sz="2000" b="0" i="0" u="none" strike="noStrike" kern="1200" cap="none" spc="0" normalizeH="0" baseline="0" noProof="0">
                <a:ln>
                  <a:noFill/>
                </a:ln>
                <a:solidFill>
                  <a:srgbClr val="0F1313"/>
                </a:solidFill>
                <a:effectLst/>
                <a:uLnTx/>
                <a:uFillTx/>
                <a:latin typeface="Segoe UI Semibold"/>
                <a:cs typeface="Segoe UI Light" panose="020B0502040204020203" pitchFamily="34" charset="0"/>
                <a:sym typeface="MarkPro-Medium"/>
              </a:rPr>
            </a:br>
            <a:r>
              <a:rPr kumimoji="0" lang="en-CA" sz="2000" b="0" i="0" u="none" strike="noStrike" kern="1200" cap="none" spc="0" normalizeH="0" baseline="0" noProof="0">
                <a:ln>
                  <a:noFill/>
                </a:ln>
                <a:solidFill>
                  <a:srgbClr val="0F1313"/>
                </a:solidFill>
                <a:effectLst/>
                <a:uLnTx/>
                <a:uFillTx/>
                <a:latin typeface="Segoe UI Semibold"/>
                <a:cs typeface="Segoe UI Light" panose="020B0502040204020203" pitchFamily="34" charset="0"/>
                <a:sym typeface="MarkPro-Medium"/>
              </a:rPr>
              <a:t>in the cloud</a:t>
            </a:r>
          </a:p>
          <a:p>
            <a:pPr marL="48600" marR="0" lvl="0" indent="0" algn="ctr"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kumimoji="0" lang="en-CA" sz="1400" b="0" i="0" u="none" strike="noStrike" kern="1200" cap="none" spc="0" normalizeH="0" baseline="0" noProof="0">
                <a:ln>
                  <a:noFill/>
                </a:ln>
                <a:solidFill>
                  <a:srgbClr val="0F1313"/>
                </a:solidFill>
                <a:effectLst/>
                <a:uLnTx/>
                <a:uFillTx/>
                <a:latin typeface="Segoe UI Semilight"/>
                <a:cs typeface="Segoe UI Light" panose="020B0502040204020203" pitchFamily="34" charset="0"/>
                <a:sym typeface="MarkPro-Medium"/>
              </a:rPr>
              <a:t>Highest source of malicious attacks is misconfigured cloud implementations </a:t>
            </a:r>
          </a:p>
        </p:txBody>
      </p:sp>
      <p:sp>
        <p:nvSpPr>
          <p:cNvPr id="70" name="Content Placeholder 4">
            <a:extLst>
              <a:ext uri="{FF2B5EF4-FFF2-40B4-BE49-F238E27FC236}">
                <a16:creationId xmlns:a16="http://schemas.microsoft.com/office/drawing/2014/main" id="{EBEABB53-6C15-447F-8B64-839EF14E18C3}"/>
              </a:ext>
            </a:extLst>
          </p:cNvPr>
          <p:cNvSpPr txBox="1">
            <a:spLocks/>
          </p:cNvSpPr>
          <p:nvPr/>
        </p:nvSpPr>
        <p:spPr>
          <a:xfrm>
            <a:off x="6064470" y="3320718"/>
            <a:ext cx="2624137" cy="2038682"/>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kumimoji="0" lang="en-CA" sz="2000" b="0" i="0" u="none" strike="noStrike" kern="1200" cap="none" spc="0" normalizeH="0" baseline="0" noProof="0">
                <a:ln>
                  <a:noFill/>
                </a:ln>
                <a:solidFill>
                  <a:srgbClr val="0F1313"/>
                </a:solidFill>
                <a:effectLst/>
                <a:uLnTx/>
                <a:uFillTx/>
                <a:latin typeface="Segoe UI Semibold"/>
                <a:cs typeface="Segoe UI Light" panose="020B0502040204020203" pitchFamily="34" charset="0"/>
                <a:sym typeface="MarkPro-Medium"/>
              </a:rPr>
              <a:t>We have cyber insurance</a:t>
            </a:r>
          </a:p>
          <a:p>
            <a:pPr marL="48600" marR="0" lvl="0" indent="0" algn="ctr"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kumimoji="0" lang="en-CA" sz="1400" b="0" i="0" u="none" strike="noStrike" kern="1200" cap="none" spc="0" normalizeH="0" baseline="0" noProof="0">
                <a:ln>
                  <a:noFill/>
                </a:ln>
                <a:solidFill>
                  <a:srgbClr val="0F1313"/>
                </a:solidFill>
                <a:effectLst/>
                <a:uLnTx/>
                <a:uFillTx/>
                <a:latin typeface="Segoe UI Semilight"/>
                <a:cs typeface="Segoe UI Light" panose="020B0502040204020203" pitchFamily="34" charset="0"/>
                <a:sym typeface="MarkPro-Medium"/>
              </a:rPr>
              <a:t>Have you reviewed all the terms and conditions and what-if scenarios, claims are heavily scrutinized</a:t>
            </a:r>
          </a:p>
        </p:txBody>
      </p:sp>
      <p:sp>
        <p:nvSpPr>
          <p:cNvPr id="71" name="Content Placeholder 4">
            <a:extLst>
              <a:ext uri="{FF2B5EF4-FFF2-40B4-BE49-F238E27FC236}">
                <a16:creationId xmlns:a16="http://schemas.microsoft.com/office/drawing/2014/main" id="{3F60FCA2-6AEB-4D22-8B5C-E8C16BB2F5D4}"/>
              </a:ext>
            </a:extLst>
          </p:cNvPr>
          <p:cNvSpPr txBox="1">
            <a:spLocks/>
          </p:cNvSpPr>
          <p:nvPr/>
        </p:nvSpPr>
        <p:spPr>
          <a:xfrm>
            <a:off x="8820370" y="3320718"/>
            <a:ext cx="2624137" cy="2038682"/>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kumimoji="0" lang="en-CA" sz="2000" b="0" i="0" u="none" strike="noStrike" kern="1200" cap="none" spc="0" normalizeH="0" baseline="0" noProof="0">
                <a:ln>
                  <a:noFill/>
                </a:ln>
                <a:solidFill>
                  <a:srgbClr val="0F1313"/>
                </a:solidFill>
                <a:effectLst/>
                <a:uLnTx/>
                <a:uFillTx/>
                <a:latin typeface="Segoe UI Semibold"/>
                <a:cs typeface="Segoe UI Light" panose="020B0502040204020203" pitchFamily="34" charset="0"/>
                <a:sym typeface="MarkPro-Medium"/>
              </a:rPr>
              <a:t>I don’t have anything valuable to steal </a:t>
            </a:r>
          </a:p>
          <a:p>
            <a:pPr marL="48600" marR="0" lvl="0" indent="0" algn="ctr"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kumimoji="0" lang="en-CA" sz="1400" b="0" i="0" u="none" strike="noStrike" kern="1200" cap="none" spc="0" normalizeH="0" baseline="0" noProof="0">
                <a:ln>
                  <a:noFill/>
                </a:ln>
                <a:solidFill>
                  <a:srgbClr val="0F1313"/>
                </a:solidFill>
                <a:effectLst/>
                <a:uLnTx/>
                <a:uFillTx/>
                <a:latin typeface="Segoe UI Semilight"/>
                <a:cs typeface="Segoe UI Light" panose="020B0502040204020203" pitchFamily="34" charset="0"/>
                <a:sym typeface="MarkPro-Medium"/>
              </a:rPr>
              <a:t>It is just abut the weakest link. </a:t>
            </a:r>
          </a:p>
          <a:p>
            <a:pPr marL="48600" marR="0" lvl="0" indent="0" algn="ctr" defTabSz="457200" rtl="0" eaLnBrk="1" fontAlgn="auto" latinLnBrk="0" hangingPunct="1">
              <a:lnSpc>
                <a:spcPct val="110000"/>
              </a:lnSpc>
              <a:spcBef>
                <a:spcPts val="900"/>
              </a:spcBef>
              <a:spcAft>
                <a:spcPts val="0"/>
              </a:spcAft>
              <a:buClrTx/>
              <a:buSzPct val="100000"/>
              <a:buFont typeface="Arial" panose="020B0604020202020204" pitchFamily="34" charset="0"/>
              <a:buNone/>
              <a:tabLst/>
              <a:defRPr/>
            </a:pPr>
            <a:r>
              <a:rPr kumimoji="0" lang="en-CA" sz="1400" b="0" i="0" u="none" strike="noStrike" kern="1200" cap="none" spc="0" normalizeH="0" baseline="0" noProof="0">
                <a:ln>
                  <a:noFill/>
                </a:ln>
                <a:solidFill>
                  <a:srgbClr val="0F1313"/>
                </a:solidFill>
                <a:effectLst/>
                <a:uLnTx/>
                <a:uFillTx/>
                <a:latin typeface="Segoe UI Semilight"/>
                <a:cs typeface="Segoe UI Light" panose="020B0502040204020203" pitchFamily="34" charset="0"/>
                <a:sym typeface="MarkPro-Medium"/>
              </a:rPr>
              <a:t>How about the cost of taking you out of business?</a:t>
            </a:r>
          </a:p>
        </p:txBody>
      </p:sp>
      <p:pic>
        <p:nvPicPr>
          <p:cNvPr id="73" name="Picture 72">
            <a:extLst>
              <a:ext uri="{FF2B5EF4-FFF2-40B4-BE49-F238E27FC236}">
                <a16:creationId xmlns:a16="http://schemas.microsoft.com/office/drawing/2014/main" id="{D26DF230-4A0C-45A3-8E4D-E6CE30A605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429" b="94286" l="2143" r="99286">
                        <a14:foregroundMark x1="15714" y1="12143" x2="65714" y2="47143"/>
                        <a14:foregroundMark x1="65714" y1="47143" x2="25000" y2="18571"/>
                        <a14:foregroundMark x1="25000" y1="18571" x2="20714" y2="20714"/>
                        <a14:foregroundMark x1="6429" y1="22143" x2="43571" y2="77857"/>
                        <a14:foregroundMark x1="43571" y1="77857" x2="72857" y2="39286"/>
                        <a14:foregroundMark x1="72857" y1="39286" x2="3571" y2="22143"/>
                        <a14:foregroundMark x1="3571" y1="22143" x2="3571" y2="22143"/>
                        <a14:foregroundMark x1="10000" y1="8571" x2="80714" y2="14286"/>
                        <a14:foregroundMark x1="80714" y1="14286" x2="62857" y2="70000"/>
                        <a14:foregroundMark x1="62857" y1="70000" x2="21429" y2="29286"/>
                        <a14:foregroundMark x1="21429" y1="29286" x2="10714" y2="11429"/>
                        <a14:foregroundMark x1="7857" y1="22143" x2="25714" y2="75714"/>
                        <a14:foregroundMark x1="25714" y1="75714" x2="85000" y2="28571"/>
                        <a14:foregroundMark x1="85000" y1="28571" x2="36429" y2="12143"/>
                        <a14:foregroundMark x1="10000" y1="5714" x2="87143" y2="5000"/>
                        <a14:foregroundMark x1="87143" y1="5000" x2="93571" y2="7143"/>
                        <a14:foregroundMark x1="90714" y1="8571" x2="76429" y2="61429"/>
                        <a14:foregroundMark x1="76429" y1="61429" x2="17143" y2="68571"/>
                        <a14:foregroundMark x1="17143" y1="68571" x2="15714" y2="65000"/>
                        <a14:foregroundMark x1="34286" y1="77143" x2="83571" y2="67143"/>
                        <a14:foregroundMark x1="83571" y1="67143" x2="90000" y2="60000"/>
                        <a14:foregroundMark x1="24286" y1="80714" x2="74286" y2="76429"/>
                        <a14:foregroundMark x1="74286" y1="76429" x2="75000" y2="76429"/>
                        <a14:foregroundMark x1="34286" y1="85714" x2="77857" y2="76429"/>
                        <a14:foregroundMark x1="34286" y1="85714" x2="79286" y2="83571"/>
                        <a14:foregroundMark x1="39286" y1="90714" x2="72143" y2="82143"/>
                        <a14:foregroundMark x1="38571" y1="90714" x2="67857" y2="87143"/>
                        <a14:foregroundMark x1="45000" y1="94286" x2="65714" y2="89286"/>
                        <a14:foregroundMark x1="90000" y1="59286" x2="95714" y2="5714"/>
                        <a14:foregroundMark x1="95714" y1="5714" x2="95000" y2="2857"/>
                        <a14:foregroundMark x1="90000" y1="55000" x2="99286" y2="1429"/>
                      </a14:backgroundRemoval>
                    </a14:imgEffect>
                    <a14:imgEffect>
                      <a14:saturation sat="66000"/>
                    </a14:imgEffect>
                  </a14:imgLayer>
                </a14:imgProps>
              </a:ext>
            </a:extLst>
          </a:blip>
          <a:stretch>
            <a:fillRect/>
          </a:stretch>
        </p:blipFill>
        <p:spPr>
          <a:xfrm>
            <a:off x="4249049" y="2296799"/>
            <a:ext cx="717778" cy="717778"/>
          </a:xfrm>
          <a:prstGeom prst="rect">
            <a:avLst/>
          </a:prstGeom>
        </p:spPr>
      </p:pic>
      <p:grpSp>
        <p:nvGrpSpPr>
          <p:cNvPr id="2" name="Group 1">
            <a:extLst>
              <a:ext uri="{FF2B5EF4-FFF2-40B4-BE49-F238E27FC236}">
                <a16:creationId xmlns:a16="http://schemas.microsoft.com/office/drawing/2014/main" id="{1E6191A1-6D2A-44B4-A39C-71DC16AC57EF}"/>
              </a:ext>
            </a:extLst>
          </p:cNvPr>
          <p:cNvGrpSpPr/>
          <p:nvPr/>
        </p:nvGrpSpPr>
        <p:grpSpPr>
          <a:xfrm>
            <a:off x="9688083" y="2197642"/>
            <a:ext cx="1047151" cy="802334"/>
            <a:chOff x="9206101" y="1830326"/>
            <a:chExt cx="1753133" cy="1343262"/>
          </a:xfrm>
        </p:grpSpPr>
        <p:grpSp>
          <p:nvGrpSpPr>
            <p:cNvPr id="56" name="Group 55">
              <a:extLst>
                <a:ext uri="{FF2B5EF4-FFF2-40B4-BE49-F238E27FC236}">
                  <a16:creationId xmlns:a16="http://schemas.microsoft.com/office/drawing/2014/main" id="{799B6A44-4469-4939-BBE6-6D2FADCA7648}"/>
                </a:ext>
              </a:extLst>
            </p:cNvPr>
            <p:cNvGrpSpPr/>
            <p:nvPr/>
          </p:nvGrpSpPr>
          <p:grpSpPr>
            <a:xfrm>
              <a:off x="10151201" y="1830326"/>
              <a:ext cx="808033" cy="1111005"/>
              <a:chOff x="2868613" y="1371571"/>
              <a:chExt cx="3116263" cy="4284692"/>
            </a:xfrm>
          </p:grpSpPr>
          <p:sp>
            <p:nvSpPr>
              <p:cNvPr id="66" name="Freeform 12">
                <a:extLst>
                  <a:ext uri="{FF2B5EF4-FFF2-40B4-BE49-F238E27FC236}">
                    <a16:creationId xmlns:a16="http://schemas.microsoft.com/office/drawing/2014/main" id="{F430D235-3FB1-47EC-A863-424E36B23EF9}"/>
                  </a:ext>
                </a:extLst>
              </p:cNvPr>
              <p:cNvSpPr>
                <a:spLocks/>
              </p:cNvSpPr>
              <p:nvPr/>
            </p:nvSpPr>
            <p:spPr bwMode="auto">
              <a:xfrm>
                <a:off x="3636963" y="1371571"/>
                <a:ext cx="660294" cy="984981"/>
              </a:xfrm>
              <a:custGeom>
                <a:avLst/>
                <a:gdLst>
                  <a:gd name="connsiteX0" fmla="*/ 148027 w 660292"/>
                  <a:gd name="connsiteY0" fmla="*/ 19 h 984979"/>
                  <a:gd name="connsiteX1" fmla="*/ 216225 w 660292"/>
                  <a:gd name="connsiteY1" fmla="*/ 7008 h 984979"/>
                  <a:gd name="connsiteX2" fmla="*/ 262191 w 660292"/>
                  <a:gd name="connsiteY2" fmla="*/ 19536 h 984979"/>
                  <a:gd name="connsiteX3" fmla="*/ 261186 w 660292"/>
                  <a:gd name="connsiteY3" fmla="*/ 19709 h 984979"/>
                  <a:gd name="connsiteX4" fmla="*/ 207169 w 660292"/>
                  <a:gd name="connsiteY4" fmla="*/ 37492 h 984979"/>
                  <a:gd name="connsiteX5" fmla="*/ 542062 w 660292"/>
                  <a:gd name="connsiteY5" fmla="*/ 841306 h 984979"/>
                  <a:gd name="connsiteX6" fmla="*/ 621082 w 660292"/>
                  <a:gd name="connsiteY6" fmla="*/ 972771 h 984979"/>
                  <a:gd name="connsiteX7" fmla="*/ 660292 w 660292"/>
                  <a:gd name="connsiteY7" fmla="*/ 982756 h 984979"/>
                  <a:gd name="connsiteX8" fmla="*/ 623593 w 660292"/>
                  <a:gd name="connsiteY8" fmla="*/ 984942 h 984979"/>
                  <a:gd name="connsiteX9" fmla="*/ 413535 w 660292"/>
                  <a:gd name="connsiteY9" fmla="*/ 964736 h 984979"/>
                  <a:gd name="connsiteX10" fmla="*/ 334588 w 660292"/>
                  <a:gd name="connsiteY10" fmla="*/ 833162 h 984979"/>
                  <a:gd name="connsiteX11" fmla="*/ 0 w 660292"/>
                  <a:gd name="connsiteY11" fmla="*/ 28683 h 984979"/>
                  <a:gd name="connsiteX12" fmla="*/ 148027 w 660292"/>
                  <a:gd name="connsiteY12" fmla="*/ 19 h 98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292" h="984979">
                    <a:moveTo>
                      <a:pt x="148027" y="19"/>
                    </a:moveTo>
                    <a:cubicBezTo>
                      <a:pt x="171288" y="254"/>
                      <a:pt x="193962" y="2721"/>
                      <a:pt x="216225" y="7008"/>
                    </a:cubicBezTo>
                    <a:lnTo>
                      <a:pt x="262191" y="19536"/>
                    </a:lnTo>
                    <a:lnTo>
                      <a:pt x="261186" y="19709"/>
                    </a:lnTo>
                    <a:cubicBezTo>
                      <a:pt x="243504" y="24111"/>
                      <a:pt x="225513" y="29980"/>
                      <a:pt x="207169" y="37492"/>
                    </a:cubicBezTo>
                    <a:cubicBezTo>
                      <a:pt x="320054" y="311691"/>
                      <a:pt x="429177" y="578376"/>
                      <a:pt x="542062" y="841306"/>
                    </a:cubicBezTo>
                    <a:cubicBezTo>
                      <a:pt x="553351" y="867599"/>
                      <a:pt x="590979" y="965259"/>
                      <a:pt x="621082" y="972771"/>
                    </a:cubicBezTo>
                    <a:lnTo>
                      <a:pt x="660292" y="982756"/>
                    </a:lnTo>
                    <a:lnTo>
                      <a:pt x="623593" y="984942"/>
                    </a:lnTo>
                    <a:cubicBezTo>
                      <a:pt x="580829" y="985412"/>
                      <a:pt x="513160" y="981653"/>
                      <a:pt x="413535" y="964736"/>
                    </a:cubicBezTo>
                    <a:cubicBezTo>
                      <a:pt x="383460" y="960977"/>
                      <a:pt x="345866" y="859477"/>
                      <a:pt x="334588" y="833162"/>
                    </a:cubicBezTo>
                    <a:cubicBezTo>
                      <a:pt x="221805" y="570015"/>
                      <a:pt x="112782" y="303108"/>
                      <a:pt x="0" y="28683"/>
                    </a:cubicBezTo>
                    <a:cubicBezTo>
                      <a:pt x="52632" y="8007"/>
                      <a:pt x="101504" y="-451"/>
                      <a:pt x="148027" y="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sp>
            <p:nvSpPr>
              <p:cNvPr id="64" name="Freeform 9">
                <a:extLst>
                  <a:ext uri="{FF2B5EF4-FFF2-40B4-BE49-F238E27FC236}">
                    <a16:creationId xmlns:a16="http://schemas.microsoft.com/office/drawing/2014/main" id="{2B866930-E8E0-44FE-A961-FDE9448B0290}"/>
                  </a:ext>
                </a:extLst>
              </p:cNvPr>
              <p:cNvSpPr>
                <a:spLocks/>
              </p:cNvSpPr>
              <p:nvPr/>
            </p:nvSpPr>
            <p:spPr bwMode="auto">
              <a:xfrm>
                <a:off x="2868613" y="2424112"/>
                <a:ext cx="3116263" cy="3232151"/>
              </a:xfrm>
              <a:custGeom>
                <a:avLst/>
                <a:gdLst>
                  <a:gd name="T0" fmla="*/ 781 w 828"/>
                  <a:gd name="T1" fmla="*/ 819 h 860"/>
                  <a:gd name="T2" fmla="*/ 592 w 828"/>
                  <a:gd name="T3" fmla="*/ 819 h 860"/>
                  <a:gd name="T4" fmla="*/ 592 w 828"/>
                  <a:gd name="T5" fmla="*/ 820 h 860"/>
                  <a:gd name="T6" fmla="*/ 283 w 828"/>
                  <a:gd name="T7" fmla="*/ 819 h 860"/>
                  <a:gd name="T8" fmla="*/ 109 w 828"/>
                  <a:gd name="T9" fmla="*/ 719 h 860"/>
                  <a:gd name="T10" fmla="*/ 93 w 828"/>
                  <a:gd name="T11" fmla="*/ 550 h 860"/>
                  <a:gd name="T12" fmla="*/ 166 w 828"/>
                  <a:gd name="T13" fmla="*/ 292 h 860"/>
                  <a:gd name="T14" fmla="*/ 276 w 828"/>
                  <a:gd name="T15" fmla="*/ 110 h 860"/>
                  <a:gd name="T16" fmla="*/ 342 w 828"/>
                  <a:gd name="T17" fmla="*/ 12 h 860"/>
                  <a:gd name="T18" fmla="*/ 314 w 828"/>
                  <a:gd name="T19" fmla="*/ 5 h 860"/>
                  <a:gd name="T20" fmla="*/ 281 w 828"/>
                  <a:gd name="T21" fmla="*/ 19 h 860"/>
                  <a:gd name="T22" fmla="*/ 192 w 828"/>
                  <a:gd name="T23" fmla="*/ 150 h 860"/>
                  <a:gd name="T24" fmla="*/ 82 w 828"/>
                  <a:gd name="T25" fmla="*/ 332 h 860"/>
                  <a:gd name="T26" fmla="*/ 9 w 828"/>
                  <a:gd name="T27" fmla="*/ 590 h 860"/>
                  <a:gd name="T28" fmla="*/ 25 w 828"/>
                  <a:gd name="T29" fmla="*/ 759 h 860"/>
                  <a:gd name="T30" fmla="*/ 199 w 828"/>
                  <a:gd name="T31" fmla="*/ 859 h 860"/>
                  <a:gd name="T32" fmla="*/ 508 w 828"/>
                  <a:gd name="T33" fmla="*/ 860 h 860"/>
                  <a:gd name="T34" fmla="*/ 508 w 828"/>
                  <a:gd name="T35" fmla="*/ 859 h 860"/>
                  <a:gd name="T36" fmla="*/ 697 w 828"/>
                  <a:gd name="T37" fmla="*/ 859 h 860"/>
                  <a:gd name="T38" fmla="*/ 828 w 828"/>
                  <a:gd name="T39" fmla="*/ 814 h 860"/>
                  <a:gd name="T40" fmla="*/ 781 w 828"/>
                  <a:gd name="T41" fmla="*/ 81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860">
                    <a:moveTo>
                      <a:pt x="781" y="819"/>
                    </a:moveTo>
                    <a:cubicBezTo>
                      <a:pt x="718" y="820"/>
                      <a:pt x="655" y="819"/>
                      <a:pt x="592" y="819"/>
                    </a:cubicBezTo>
                    <a:cubicBezTo>
                      <a:pt x="592" y="819"/>
                      <a:pt x="592" y="819"/>
                      <a:pt x="592" y="820"/>
                    </a:cubicBezTo>
                    <a:cubicBezTo>
                      <a:pt x="489" y="820"/>
                      <a:pt x="386" y="820"/>
                      <a:pt x="283" y="819"/>
                    </a:cubicBezTo>
                    <a:cubicBezTo>
                      <a:pt x="206" y="819"/>
                      <a:pt x="143" y="794"/>
                      <a:pt x="109" y="719"/>
                    </a:cubicBezTo>
                    <a:cubicBezTo>
                      <a:pt x="84" y="665"/>
                      <a:pt x="86" y="607"/>
                      <a:pt x="93" y="550"/>
                    </a:cubicBezTo>
                    <a:cubicBezTo>
                      <a:pt x="105" y="461"/>
                      <a:pt x="125" y="373"/>
                      <a:pt x="166" y="292"/>
                    </a:cubicBezTo>
                    <a:cubicBezTo>
                      <a:pt x="198" y="229"/>
                      <a:pt x="237" y="170"/>
                      <a:pt x="276" y="110"/>
                    </a:cubicBezTo>
                    <a:cubicBezTo>
                      <a:pt x="297" y="76"/>
                      <a:pt x="320" y="44"/>
                      <a:pt x="342" y="12"/>
                    </a:cubicBezTo>
                    <a:cubicBezTo>
                      <a:pt x="333" y="10"/>
                      <a:pt x="323" y="7"/>
                      <a:pt x="314" y="5"/>
                    </a:cubicBezTo>
                    <a:cubicBezTo>
                      <a:pt x="296" y="0"/>
                      <a:pt x="289" y="5"/>
                      <a:pt x="281" y="19"/>
                    </a:cubicBezTo>
                    <a:cubicBezTo>
                      <a:pt x="251" y="63"/>
                      <a:pt x="220" y="105"/>
                      <a:pt x="192" y="150"/>
                    </a:cubicBezTo>
                    <a:cubicBezTo>
                      <a:pt x="153" y="210"/>
                      <a:pt x="114" y="269"/>
                      <a:pt x="82" y="332"/>
                    </a:cubicBezTo>
                    <a:cubicBezTo>
                      <a:pt x="41" y="413"/>
                      <a:pt x="21" y="501"/>
                      <a:pt x="9" y="590"/>
                    </a:cubicBezTo>
                    <a:cubicBezTo>
                      <a:pt x="2" y="647"/>
                      <a:pt x="0" y="705"/>
                      <a:pt x="25" y="759"/>
                    </a:cubicBezTo>
                    <a:cubicBezTo>
                      <a:pt x="59" y="834"/>
                      <a:pt x="122" y="859"/>
                      <a:pt x="199" y="859"/>
                    </a:cubicBezTo>
                    <a:cubicBezTo>
                      <a:pt x="302" y="860"/>
                      <a:pt x="405" y="860"/>
                      <a:pt x="508" y="860"/>
                    </a:cubicBezTo>
                    <a:cubicBezTo>
                      <a:pt x="508" y="859"/>
                      <a:pt x="508" y="859"/>
                      <a:pt x="508" y="859"/>
                    </a:cubicBezTo>
                    <a:cubicBezTo>
                      <a:pt x="571" y="859"/>
                      <a:pt x="634" y="860"/>
                      <a:pt x="697" y="859"/>
                    </a:cubicBezTo>
                    <a:cubicBezTo>
                      <a:pt x="750" y="858"/>
                      <a:pt x="794" y="842"/>
                      <a:pt x="828" y="814"/>
                    </a:cubicBezTo>
                    <a:cubicBezTo>
                      <a:pt x="813" y="817"/>
                      <a:pt x="797" y="819"/>
                      <a:pt x="781" y="8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sp>
            <p:nvSpPr>
              <p:cNvPr id="62" name="Freeform 10">
                <a:extLst>
                  <a:ext uri="{FF2B5EF4-FFF2-40B4-BE49-F238E27FC236}">
                    <a16:creationId xmlns:a16="http://schemas.microsoft.com/office/drawing/2014/main" id="{851C0129-8E8F-430D-9F50-850FB8927576}"/>
                  </a:ext>
                </a:extLst>
              </p:cNvPr>
              <p:cNvSpPr>
                <a:spLocks/>
              </p:cNvSpPr>
              <p:nvPr/>
            </p:nvSpPr>
            <p:spPr bwMode="auto">
              <a:xfrm>
                <a:off x="3940133" y="2320966"/>
                <a:ext cx="334116" cy="201205"/>
              </a:xfrm>
              <a:custGeom>
                <a:avLst/>
                <a:gdLst>
                  <a:gd name="T0" fmla="*/ 127 w 150"/>
                  <a:gd name="T1" fmla="*/ 55 h 62"/>
                  <a:gd name="T2" fmla="*/ 97 w 150"/>
                  <a:gd name="T3" fmla="*/ 13 h 62"/>
                  <a:gd name="T4" fmla="*/ 44 w 150"/>
                  <a:gd name="T5" fmla="*/ 5 h 62"/>
                  <a:gd name="T6" fmla="*/ 55 w 150"/>
                  <a:gd name="T7" fmla="*/ 55 h 62"/>
                  <a:gd name="T8" fmla="*/ 127 w 150"/>
                  <a:gd name="T9" fmla="*/ 55 h 62"/>
                  <a:gd name="connsiteX0" fmla="*/ 5794 w 6461"/>
                  <a:gd name="connsiteY0" fmla="*/ 8121 h 8622"/>
                  <a:gd name="connsiteX1" fmla="*/ 5172 w 6461"/>
                  <a:gd name="connsiteY1" fmla="*/ 1347 h 8622"/>
                  <a:gd name="connsiteX2" fmla="*/ 1638 w 6461"/>
                  <a:gd name="connsiteY2" fmla="*/ 56 h 8622"/>
                  <a:gd name="connsiteX3" fmla="*/ 2372 w 6461"/>
                  <a:gd name="connsiteY3" fmla="*/ 8121 h 8622"/>
                  <a:gd name="connsiteX4" fmla="*/ 5794 w 6461"/>
                  <a:gd name="connsiteY4" fmla="*/ 8121 h 8622"/>
                  <a:gd name="connsiteX0" fmla="*/ 8968 w 10001"/>
                  <a:gd name="connsiteY0" fmla="*/ 9419 h 10000"/>
                  <a:gd name="connsiteX1" fmla="*/ 8005 w 10001"/>
                  <a:gd name="connsiteY1" fmla="*/ 1562 h 10000"/>
                  <a:gd name="connsiteX2" fmla="*/ 2535 w 10001"/>
                  <a:gd name="connsiteY2" fmla="*/ 65 h 10000"/>
                  <a:gd name="connsiteX3" fmla="*/ 3671 w 10001"/>
                  <a:gd name="connsiteY3" fmla="*/ 9419 h 10000"/>
                  <a:gd name="connsiteX4" fmla="*/ 8968 w 10001"/>
                  <a:gd name="connsiteY4" fmla="*/ 9419 h 10000"/>
                  <a:gd name="connsiteX0" fmla="*/ 7199 w 9176"/>
                  <a:gd name="connsiteY0" fmla="*/ 9419 h 10000"/>
                  <a:gd name="connsiteX1" fmla="*/ 8005 w 9176"/>
                  <a:gd name="connsiteY1" fmla="*/ 1562 h 10000"/>
                  <a:gd name="connsiteX2" fmla="*/ 2535 w 9176"/>
                  <a:gd name="connsiteY2" fmla="*/ 65 h 10000"/>
                  <a:gd name="connsiteX3" fmla="*/ 3671 w 9176"/>
                  <a:gd name="connsiteY3" fmla="*/ 9419 h 10000"/>
                  <a:gd name="connsiteX4" fmla="*/ 7199 w 9176"/>
                  <a:gd name="connsiteY4" fmla="*/ 94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 h="10000">
                    <a:moveTo>
                      <a:pt x="7199" y="9419"/>
                    </a:moveTo>
                    <a:cubicBezTo>
                      <a:pt x="6831" y="8858"/>
                      <a:pt x="6869" y="3807"/>
                      <a:pt x="8005" y="1562"/>
                    </a:cubicBezTo>
                    <a:cubicBezTo>
                      <a:pt x="5838" y="1188"/>
                      <a:pt x="3981" y="626"/>
                      <a:pt x="2535" y="65"/>
                    </a:cubicBezTo>
                    <a:cubicBezTo>
                      <a:pt x="-43" y="-870"/>
                      <a:pt x="-2004" y="8671"/>
                      <a:pt x="3671" y="9419"/>
                    </a:cubicBezTo>
                    <a:cubicBezTo>
                      <a:pt x="13473" y="10728"/>
                      <a:pt x="7199" y="9419"/>
                      <a:pt x="7199" y="94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nvGrpSpPr>
            <p:cNvPr id="74" name="Group 73">
              <a:extLst>
                <a:ext uri="{FF2B5EF4-FFF2-40B4-BE49-F238E27FC236}">
                  <a16:creationId xmlns:a16="http://schemas.microsoft.com/office/drawing/2014/main" id="{49B5AC1A-A2AE-4397-8097-D7AEB6263F7A}"/>
                </a:ext>
              </a:extLst>
            </p:cNvPr>
            <p:cNvGrpSpPr/>
            <p:nvPr/>
          </p:nvGrpSpPr>
          <p:grpSpPr>
            <a:xfrm>
              <a:off x="9206101" y="1865138"/>
              <a:ext cx="882950" cy="1160805"/>
              <a:chOff x="2868613" y="1179513"/>
              <a:chExt cx="3405188" cy="4476750"/>
            </a:xfrm>
          </p:grpSpPr>
          <p:grpSp>
            <p:nvGrpSpPr>
              <p:cNvPr id="75" name="Group 74">
                <a:extLst>
                  <a:ext uri="{FF2B5EF4-FFF2-40B4-BE49-F238E27FC236}">
                    <a16:creationId xmlns:a16="http://schemas.microsoft.com/office/drawing/2014/main" id="{FD2ED972-6581-4B8E-A639-DD18E0AE2E00}"/>
                  </a:ext>
                </a:extLst>
              </p:cNvPr>
              <p:cNvGrpSpPr/>
              <p:nvPr/>
            </p:nvGrpSpPr>
            <p:grpSpPr>
              <a:xfrm>
                <a:off x="2868613" y="1179513"/>
                <a:ext cx="3405188" cy="4476750"/>
                <a:chOff x="2868613" y="1179513"/>
                <a:chExt cx="3405188" cy="4476750"/>
              </a:xfrm>
            </p:grpSpPr>
            <p:grpSp>
              <p:nvGrpSpPr>
                <p:cNvPr id="77" name="Group 76">
                  <a:extLst>
                    <a:ext uri="{FF2B5EF4-FFF2-40B4-BE49-F238E27FC236}">
                      <a16:creationId xmlns:a16="http://schemas.microsoft.com/office/drawing/2014/main" id="{F69F9937-E000-402F-92FE-A07C40C5DD04}"/>
                    </a:ext>
                  </a:extLst>
                </p:cNvPr>
                <p:cNvGrpSpPr/>
                <p:nvPr/>
              </p:nvGrpSpPr>
              <p:grpSpPr>
                <a:xfrm>
                  <a:off x="3636963" y="1179513"/>
                  <a:ext cx="1798638" cy="1262063"/>
                  <a:chOff x="3636963" y="1179513"/>
                  <a:chExt cx="1798638" cy="1262063"/>
                </a:xfrm>
              </p:grpSpPr>
              <p:sp>
                <p:nvSpPr>
                  <p:cNvPr id="84" name="Freeform 5">
                    <a:extLst>
                      <a:ext uri="{FF2B5EF4-FFF2-40B4-BE49-F238E27FC236}">
                        <a16:creationId xmlns:a16="http://schemas.microsoft.com/office/drawing/2014/main" id="{FA287C0B-A181-463C-AAB5-F5463CB0B6FF}"/>
                      </a:ext>
                    </a:extLst>
                  </p:cNvPr>
                  <p:cNvSpPr>
                    <a:spLocks/>
                  </p:cNvSpPr>
                  <p:nvPr/>
                </p:nvSpPr>
                <p:spPr bwMode="auto">
                  <a:xfrm>
                    <a:off x="3636963" y="1179513"/>
                    <a:ext cx="1798638" cy="1262063"/>
                  </a:xfrm>
                  <a:custGeom>
                    <a:avLst/>
                    <a:gdLst>
                      <a:gd name="T0" fmla="*/ 304 w 478"/>
                      <a:gd name="T1" fmla="*/ 96 h 336"/>
                      <a:gd name="T2" fmla="*/ 368 w 478"/>
                      <a:gd name="T3" fmla="*/ 49 h 336"/>
                      <a:gd name="T4" fmla="*/ 423 w 478"/>
                      <a:gd name="T5" fmla="*/ 50 h 336"/>
                      <a:gd name="T6" fmla="*/ 478 w 478"/>
                      <a:gd name="T7" fmla="*/ 57 h 336"/>
                      <a:gd name="T8" fmla="*/ 474 w 478"/>
                      <a:gd name="T9" fmla="*/ 78 h 336"/>
                      <a:gd name="T10" fmla="*/ 409 w 478"/>
                      <a:gd name="T11" fmla="*/ 266 h 336"/>
                      <a:gd name="T12" fmla="*/ 382 w 478"/>
                      <a:gd name="T13" fmla="*/ 312 h 336"/>
                      <a:gd name="T14" fmla="*/ 110 w 478"/>
                      <a:gd name="T15" fmla="*/ 308 h 336"/>
                      <a:gd name="T16" fmla="*/ 89 w 478"/>
                      <a:gd name="T17" fmla="*/ 273 h 336"/>
                      <a:gd name="T18" fmla="*/ 0 w 478"/>
                      <a:gd name="T19" fmla="*/ 59 h 336"/>
                      <a:gd name="T20" fmla="*/ 105 w 478"/>
                      <a:gd name="T21" fmla="*/ 71 h 336"/>
                      <a:gd name="T22" fmla="*/ 237 w 478"/>
                      <a:gd name="T23" fmla="*/ 6 h 336"/>
                      <a:gd name="T24" fmla="*/ 304 w 478"/>
                      <a:gd name="T25" fmla="*/ 9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8" h="336">
                        <a:moveTo>
                          <a:pt x="304" y="96"/>
                        </a:moveTo>
                        <a:cubicBezTo>
                          <a:pt x="316" y="57"/>
                          <a:pt x="340" y="50"/>
                          <a:pt x="368" y="49"/>
                        </a:cubicBezTo>
                        <a:cubicBezTo>
                          <a:pt x="386" y="49"/>
                          <a:pt x="405" y="49"/>
                          <a:pt x="423" y="50"/>
                        </a:cubicBezTo>
                        <a:cubicBezTo>
                          <a:pt x="441" y="51"/>
                          <a:pt x="458" y="54"/>
                          <a:pt x="478" y="57"/>
                        </a:cubicBezTo>
                        <a:cubicBezTo>
                          <a:pt x="476" y="64"/>
                          <a:pt x="476" y="72"/>
                          <a:pt x="474" y="78"/>
                        </a:cubicBezTo>
                        <a:cubicBezTo>
                          <a:pt x="453" y="141"/>
                          <a:pt x="432" y="204"/>
                          <a:pt x="409" y="266"/>
                        </a:cubicBezTo>
                        <a:cubicBezTo>
                          <a:pt x="405" y="277"/>
                          <a:pt x="392" y="309"/>
                          <a:pt x="382" y="312"/>
                        </a:cubicBezTo>
                        <a:cubicBezTo>
                          <a:pt x="291" y="336"/>
                          <a:pt x="200" y="334"/>
                          <a:pt x="110" y="308"/>
                        </a:cubicBezTo>
                        <a:cubicBezTo>
                          <a:pt x="102" y="306"/>
                          <a:pt x="92" y="280"/>
                          <a:pt x="89" y="273"/>
                        </a:cubicBezTo>
                        <a:cubicBezTo>
                          <a:pt x="59" y="203"/>
                          <a:pt x="30" y="132"/>
                          <a:pt x="0" y="59"/>
                        </a:cubicBezTo>
                        <a:cubicBezTo>
                          <a:pt x="39" y="43"/>
                          <a:pt x="72" y="55"/>
                          <a:pt x="105" y="71"/>
                        </a:cubicBezTo>
                        <a:cubicBezTo>
                          <a:pt x="125" y="25"/>
                          <a:pt x="173" y="0"/>
                          <a:pt x="237" y="6"/>
                        </a:cubicBezTo>
                        <a:cubicBezTo>
                          <a:pt x="287" y="9"/>
                          <a:pt x="292" y="50"/>
                          <a:pt x="304"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sp>
                <p:nvSpPr>
                  <p:cNvPr id="85" name="Freeform 12">
                    <a:extLst>
                      <a:ext uri="{FF2B5EF4-FFF2-40B4-BE49-F238E27FC236}">
                        <a16:creationId xmlns:a16="http://schemas.microsoft.com/office/drawing/2014/main" id="{FFB879E6-82C3-459D-8C16-19E4901FE446}"/>
                      </a:ext>
                    </a:extLst>
                  </p:cNvPr>
                  <p:cNvSpPr>
                    <a:spLocks/>
                  </p:cNvSpPr>
                  <p:nvPr/>
                </p:nvSpPr>
                <p:spPr bwMode="auto">
                  <a:xfrm>
                    <a:off x="3636963" y="1371571"/>
                    <a:ext cx="660292" cy="984979"/>
                  </a:xfrm>
                  <a:custGeom>
                    <a:avLst/>
                    <a:gdLst>
                      <a:gd name="connsiteX0" fmla="*/ 148027 w 660292"/>
                      <a:gd name="connsiteY0" fmla="*/ 19 h 984979"/>
                      <a:gd name="connsiteX1" fmla="*/ 216225 w 660292"/>
                      <a:gd name="connsiteY1" fmla="*/ 7008 h 984979"/>
                      <a:gd name="connsiteX2" fmla="*/ 262191 w 660292"/>
                      <a:gd name="connsiteY2" fmla="*/ 19536 h 984979"/>
                      <a:gd name="connsiteX3" fmla="*/ 261186 w 660292"/>
                      <a:gd name="connsiteY3" fmla="*/ 19709 h 984979"/>
                      <a:gd name="connsiteX4" fmla="*/ 207169 w 660292"/>
                      <a:gd name="connsiteY4" fmla="*/ 37492 h 984979"/>
                      <a:gd name="connsiteX5" fmla="*/ 542062 w 660292"/>
                      <a:gd name="connsiteY5" fmla="*/ 841306 h 984979"/>
                      <a:gd name="connsiteX6" fmla="*/ 621082 w 660292"/>
                      <a:gd name="connsiteY6" fmla="*/ 972771 h 984979"/>
                      <a:gd name="connsiteX7" fmla="*/ 660292 w 660292"/>
                      <a:gd name="connsiteY7" fmla="*/ 982756 h 984979"/>
                      <a:gd name="connsiteX8" fmla="*/ 623593 w 660292"/>
                      <a:gd name="connsiteY8" fmla="*/ 984942 h 984979"/>
                      <a:gd name="connsiteX9" fmla="*/ 413535 w 660292"/>
                      <a:gd name="connsiteY9" fmla="*/ 964736 h 984979"/>
                      <a:gd name="connsiteX10" fmla="*/ 334588 w 660292"/>
                      <a:gd name="connsiteY10" fmla="*/ 833162 h 984979"/>
                      <a:gd name="connsiteX11" fmla="*/ 0 w 660292"/>
                      <a:gd name="connsiteY11" fmla="*/ 28683 h 984979"/>
                      <a:gd name="connsiteX12" fmla="*/ 148027 w 660292"/>
                      <a:gd name="connsiteY12" fmla="*/ 19 h 98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292" h="984979">
                        <a:moveTo>
                          <a:pt x="148027" y="19"/>
                        </a:moveTo>
                        <a:cubicBezTo>
                          <a:pt x="171288" y="254"/>
                          <a:pt x="193962" y="2721"/>
                          <a:pt x="216225" y="7008"/>
                        </a:cubicBezTo>
                        <a:lnTo>
                          <a:pt x="262191" y="19536"/>
                        </a:lnTo>
                        <a:lnTo>
                          <a:pt x="261186" y="19709"/>
                        </a:lnTo>
                        <a:cubicBezTo>
                          <a:pt x="243504" y="24111"/>
                          <a:pt x="225513" y="29980"/>
                          <a:pt x="207169" y="37492"/>
                        </a:cubicBezTo>
                        <a:cubicBezTo>
                          <a:pt x="320054" y="311691"/>
                          <a:pt x="429177" y="578376"/>
                          <a:pt x="542062" y="841306"/>
                        </a:cubicBezTo>
                        <a:cubicBezTo>
                          <a:pt x="553351" y="867599"/>
                          <a:pt x="590979" y="965259"/>
                          <a:pt x="621082" y="972771"/>
                        </a:cubicBezTo>
                        <a:lnTo>
                          <a:pt x="660292" y="982756"/>
                        </a:lnTo>
                        <a:lnTo>
                          <a:pt x="623593" y="984942"/>
                        </a:lnTo>
                        <a:cubicBezTo>
                          <a:pt x="580829" y="985412"/>
                          <a:pt x="513160" y="981653"/>
                          <a:pt x="413535" y="964736"/>
                        </a:cubicBezTo>
                        <a:cubicBezTo>
                          <a:pt x="383460" y="960977"/>
                          <a:pt x="345866" y="859477"/>
                          <a:pt x="334588" y="833162"/>
                        </a:cubicBezTo>
                        <a:cubicBezTo>
                          <a:pt x="221805" y="570015"/>
                          <a:pt x="112782" y="303108"/>
                          <a:pt x="0" y="28683"/>
                        </a:cubicBezTo>
                        <a:cubicBezTo>
                          <a:pt x="52632" y="8007"/>
                          <a:pt x="101504" y="-451"/>
                          <a:pt x="148027" y="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nvGrpSpPr>
                <p:cNvPr id="78" name="Group 77">
                  <a:extLst>
                    <a:ext uri="{FF2B5EF4-FFF2-40B4-BE49-F238E27FC236}">
                      <a16:creationId xmlns:a16="http://schemas.microsoft.com/office/drawing/2014/main" id="{9EEE3728-535A-4262-B69A-C1FC0EC28D6C}"/>
                    </a:ext>
                  </a:extLst>
                </p:cNvPr>
                <p:cNvGrpSpPr/>
                <p:nvPr/>
              </p:nvGrpSpPr>
              <p:grpSpPr>
                <a:xfrm>
                  <a:off x="2868613" y="2424113"/>
                  <a:ext cx="3405188" cy="3232150"/>
                  <a:chOff x="2868613" y="2424113"/>
                  <a:chExt cx="3405188" cy="3232150"/>
                </a:xfrm>
              </p:grpSpPr>
              <p:sp>
                <p:nvSpPr>
                  <p:cNvPr id="82" name="Freeform 6">
                    <a:extLst>
                      <a:ext uri="{FF2B5EF4-FFF2-40B4-BE49-F238E27FC236}">
                        <a16:creationId xmlns:a16="http://schemas.microsoft.com/office/drawing/2014/main" id="{2C621043-205E-4695-96A5-8E09D9EF6FDC}"/>
                      </a:ext>
                    </a:extLst>
                  </p:cNvPr>
                  <p:cNvSpPr>
                    <a:spLocks/>
                  </p:cNvSpPr>
                  <p:nvPr/>
                </p:nvSpPr>
                <p:spPr bwMode="auto">
                  <a:xfrm>
                    <a:off x="2868613" y="2424113"/>
                    <a:ext cx="3405188" cy="3232150"/>
                  </a:xfrm>
                  <a:custGeom>
                    <a:avLst/>
                    <a:gdLst>
                      <a:gd name="T0" fmla="*/ 508 w 905"/>
                      <a:gd name="T1" fmla="*/ 860 h 860"/>
                      <a:gd name="T2" fmla="*/ 199 w 905"/>
                      <a:gd name="T3" fmla="*/ 859 h 860"/>
                      <a:gd name="T4" fmla="*/ 25 w 905"/>
                      <a:gd name="T5" fmla="*/ 759 h 860"/>
                      <a:gd name="T6" fmla="*/ 9 w 905"/>
                      <a:gd name="T7" fmla="*/ 590 h 860"/>
                      <a:gd name="T8" fmla="*/ 82 w 905"/>
                      <a:gd name="T9" fmla="*/ 332 h 860"/>
                      <a:gd name="T10" fmla="*/ 192 w 905"/>
                      <a:gd name="T11" fmla="*/ 150 h 860"/>
                      <a:gd name="T12" fmla="*/ 281 w 905"/>
                      <a:gd name="T13" fmla="*/ 19 h 860"/>
                      <a:gd name="T14" fmla="*/ 314 w 905"/>
                      <a:gd name="T15" fmla="*/ 5 h 860"/>
                      <a:gd name="T16" fmla="*/ 591 w 905"/>
                      <a:gd name="T17" fmla="*/ 6 h 860"/>
                      <a:gd name="T18" fmla="*/ 617 w 905"/>
                      <a:gd name="T19" fmla="*/ 13 h 860"/>
                      <a:gd name="T20" fmla="*/ 821 w 905"/>
                      <a:gd name="T21" fmla="*/ 338 h 860"/>
                      <a:gd name="T22" fmla="*/ 899 w 905"/>
                      <a:gd name="T23" fmla="*/ 662 h 860"/>
                      <a:gd name="T24" fmla="*/ 697 w 905"/>
                      <a:gd name="T25" fmla="*/ 859 h 860"/>
                      <a:gd name="T26" fmla="*/ 508 w 905"/>
                      <a:gd name="T27" fmla="*/ 859 h 860"/>
                      <a:gd name="T28" fmla="*/ 508 w 905"/>
                      <a:gd name="T29" fmla="*/ 86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5" h="860">
                        <a:moveTo>
                          <a:pt x="508" y="860"/>
                        </a:moveTo>
                        <a:cubicBezTo>
                          <a:pt x="405" y="860"/>
                          <a:pt x="302" y="860"/>
                          <a:pt x="199" y="859"/>
                        </a:cubicBezTo>
                        <a:cubicBezTo>
                          <a:pt x="122" y="859"/>
                          <a:pt x="59" y="834"/>
                          <a:pt x="25" y="759"/>
                        </a:cubicBezTo>
                        <a:cubicBezTo>
                          <a:pt x="0" y="705"/>
                          <a:pt x="2" y="647"/>
                          <a:pt x="9" y="590"/>
                        </a:cubicBezTo>
                        <a:cubicBezTo>
                          <a:pt x="21" y="501"/>
                          <a:pt x="41" y="413"/>
                          <a:pt x="82" y="332"/>
                        </a:cubicBezTo>
                        <a:cubicBezTo>
                          <a:pt x="114" y="269"/>
                          <a:pt x="153" y="210"/>
                          <a:pt x="192" y="150"/>
                        </a:cubicBezTo>
                        <a:cubicBezTo>
                          <a:pt x="220" y="105"/>
                          <a:pt x="251" y="63"/>
                          <a:pt x="281" y="19"/>
                        </a:cubicBezTo>
                        <a:cubicBezTo>
                          <a:pt x="289" y="5"/>
                          <a:pt x="296" y="0"/>
                          <a:pt x="314" y="5"/>
                        </a:cubicBezTo>
                        <a:cubicBezTo>
                          <a:pt x="406" y="30"/>
                          <a:pt x="498" y="29"/>
                          <a:pt x="591" y="6"/>
                        </a:cubicBezTo>
                        <a:cubicBezTo>
                          <a:pt x="599" y="4"/>
                          <a:pt x="614" y="7"/>
                          <a:pt x="617" y="13"/>
                        </a:cubicBezTo>
                        <a:cubicBezTo>
                          <a:pt x="686" y="121"/>
                          <a:pt x="756" y="227"/>
                          <a:pt x="821" y="338"/>
                        </a:cubicBezTo>
                        <a:cubicBezTo>
                          <a:pt x="879" y="437"/>
                          <a:pt x="905" y="546"/>
                          <a:pt x="899" y="662"/>
                        </a:cubicBezTo>
                        <a:cubicBezTo>
                          <a:pt x="892" y="779"/>
                          <a:pt x="814" y="857"/>
                          <a:pt x="697" y="859"/>
                        </a:cubicBezTo>
                        <a:cubicBezTo>
                          <a:pt x="634" y="860"/>
                          <a:pt x="571" y="859"/>
                          <a:pt x="508" y="859"/>
                        </a:cubicBezTo>
                        <a:cubicBezTo>
                          <a:pt x="508" y="859"/>
                          <a:pt x="508" y="859"/>
                          <a:pt x="508" y="8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sp>
                <p:nvSpPr>
                  <p:cNvPr id="83" name="Freeform 9">
                    <a:extLst>
                      <a:ext uri="{FF2B5EF4-FFF2-40B4-BE49-F238E27FC236}">
                        <a16:creationId xmlns:a16="http://schemas.microsoft.com/office/drawing/2014/main" id="{7F0D2CBA-EA62-4E38-897D-F3EAF539311A}"/>
                      </a:ext>
                    </a:extLst>
                  </p:cNvPr>
                  <p:cNvSpPr>
                    <a:spLocks/>
                  </p:cNvSpPr>
                  <p:nvPr/>
                </p:nvSpPr>
                <p:spPr bwMode="auto">
                  <a:xfrm>
                    <a:off x="2868613" y="2424113"/>
                    <a:ext cx="3116263" cy="3232150"/>
                  </a:xfrm>
                  <a:custGeom>
                    <a:avLst/>
                    <a:gdLst>
                      <a:gd name="T0" fmla="*/ 781 w 828"/>
                      <a:gd name="T1" fmla="*/ 819 h 860"/>
                      <a:gd name="T2" fmla="*/ 592 w 828"/>
                      <a:gd name="T3" fmla="*/ 819 h 860"/>
                      <a:gd name="T4" fmla="*/ 592 w 828"/>
                      <a:gd name="T5" fmla="*/ 820 h 860"/>
                      <a:gd name="T6" fmla="*/ 283 w 828"/>
                      <a:gd name="T7" fmla="*/ 819 h 860"/>
                      <a:gd name="T8" fmla="*/ 109 w 828"/>
                      <a:gd name="T9" fmla="*/ 719 h 860"/>
                      <a:gd name="T10" fmla="*/ 93 w 828"/>
                      <a:gd name="T11" fmla="*/ 550 h 860"/>
                      <a:gd name="T12" fmla="*/ 166 w 828"/>
                      <a:gd name="T13" fmla="*/ 292 h 860"/>
                      <a:gd name="T14" fmla="*/ 276 w 828"/>
                      <a:gd name="T15" fmla="*/ 110 h 860"/>
                      <a:gd name="T16" fmla="*/ 342 w 828"/>
                      <a:gd name="T17" fmla="*/ 12 h 860"/>
                      <a:gd name="T18" fmla="*/ 314 w 828"/>
                      <a:gd name="T19" fmla="*/ 5 h 860"/>
                      <a:gd name="T20" fmla="*/ 281 w 828"/>
                      <a:gd name="T21" fmla="*/ 19 h 860"/>
                      <a:gd name="T22" fmla="*/ 192 w 828"/>
                      <a:gd name="T23" fmla="*/ 150 h 860"/>
                      <a:gd name="T24" fmla="*/ 82 w 828"/>
                      <a:gd name="T25" fmla="*/ 332 h 860"/>
                      <a:gd name="T26" fmla="*/ 9 w 828"/>
                      <a:gd name="T27" fmla="*/ 590 h 860"/>
                      <a:gd name="T28" fmla="*/ 25 w 828"/>
                      <a:gd name="T29" fmla="*/ 759 h 860"/>
                      <a:gd name="T30" fmla="*/ 199 w 828"/>
                      <a:gd name="T31" fmla="*/ 859 h 860"/>
                      <a:gd name="T32" fmla="*/ 508 w 828"/>
                      <a:gd name="T33" fmla="*/ 860 h 860"/>
                      <a:gd name="T34" fmla="*/ 508 w 828"/>
                      <a:gd name="T35" fmla="*/ 859 h 860"/>
                      <a:gd name="T36" fmla="*/ 697 w 828"/>
                      <a:gd name="T37" fmla="*/ 859 h 860"/>
                      <a:gd name="T38" fmla="*/ 828 w 828"/>
                      <a:gd name="T39" fmla="*/ 814 h 860"/>
                      <a:gd name="T40" fmla="*/ 781 w 828"/>
                      <a:gd name="T41" fmla="*/ 81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860">
                        <a:moveTo>
                          <a:pt x="781" y="819"/>
                        </a:moveTo>
                        <a:cubicBezTo>
                          <a:pt x="718" y="820"/>
                          <a:pt x="655" y="819"/>
                          <a:pt x="592" y="819"/>
                        </a:cubicBezTo>
                        <a:cubicBezTo>
                          <a:pt x="592" y="819"/>
                          <a:pt x="592" y="819"/>
                          <a:pt x="592" y="820"/>
                        </a:cubicBezTo>
                        <a:cubicBezTo>
                          <a:pt x="489" y="820"/>
                          <a:pt x="386" y="820"/>
                          <a:pt x="283" y="819"/>
                        </a:cubicBezTo>
                        <a:cubicBezTo>
                          <a:pt x="206" y="819"/>
                          <a:pt x="143" y="794"/>
                          <a:pt x="109" y="719"/>
                        </a:cubicBezTo>
                        <a:cubicBezTo>
                          <a:pt x="84" y="665"/>
                          <a:pt x="86" y="607"/>
                          <a:pt x="93" y="550"/>
                        </a:cubicBezTo>
                        <a:cubicBezTo>
                          <a:pt x="105" y="461"/>
                          <a:pt x="125" y="373"/>
                          <a:pt x="166" y="292"/>
                        </a:cubicBezTo>
                        <a:cubicBezTo>
                          <a:pt x="198" y="229"/>
                          <a:pt x="237" y="170"/>
                          <a:pt x="276" y="110"/>
                        </a:cubicBezTo>
                        <a:cubicBezTo>
                          <a:pt x="297" y="76"/>
                          <a:pt x="320" y="44"/>
                          <a:pt x="342" y="12"/>
                        </a:cubicBezTo>
                        <a:cubicBezTo>
                          <a:pt x="333" y="10"/>
                          <a:pt x="323" y="7"/>
                          <a:pt x="314" y="5"/>
                        </a:cubicBezTo>
                        <a:cubicBezTo>
                          <a:pt x="296" y="0"/>
                          <a:pt x="289" y="5"/>
                          <a:pt x="281" y="19"/>
                        </a:cubicBezTo>
                        <a:cubicBezTo>
                          <a:pt x="251" y="63"/>
                          <a:pt x="220" y="105"/>
                          <a:pt x="192" y="150"/>
                        </a:cubicBezTo>
                        <a:cubicBezTo>
                          <a:pt x="153" y="210"/>
                          <a:pt x="114" y="269"/>
                          <a:pt x="82" y="332"/>
                        </a:cubicBezTo>
                        <a:cubicBezTo>
                          <a:pt x="41" y="413"/>
                          <a:pt x="21" y="501"/>
                          <a:pt x="9" y="590"/>
                        </a:cubicBezTo>
                        <a:cubicBezTo>
                          <a:pt x="2" y="647"/>
                          <a:pt x="0" y="705"/>
                          <a:pt x="25" y="759"/>
                        </a:cubicBezTo>
                        <a:cubicBezTo>
                          <a:pt x="59" y="834"/>
                          <a:pt x="122" y="859"/>
                          <a:pt x="199" y="859"/>
                        </a:cubicBezTo>
                        <a:cubicBezTo>
                          <a:pt x="302" y="860"/>
                          <a:pt x="405" y="860"/>
                          <a:pt x="508" y="860"/>
                        </a:cubicBezTo>
                        <a:cubicBezTo>
                          <a:pt x="508" y="859"/>
                          <a:pt x="508" y="859"/>
                          <a:pt x="508" y="859"/>
                        </a:cubicBezTo>
                        <a:cubicBezTo>
                          <a:pt x="571" y="859"/>
                          <a:pt x="634" y="860"/>
                          <a:pt x="697" y="859"/>
                        </a:cubicBezTo>
                        <a:cubicBezTo>
                          <a:pt x="750" y="858"/>
                          <a:pt x="794" y="842"/>
                          <a:pt x="828" y="814"/>
                        </a:cubicBezTo>
                        <a:cubicBezTo>
                          <a:pt x="813" y="817"/>
                          <a:pt x="797" y="819"/>
                          <a:pt x="781" y="8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nvGrpSpPr>
                <p:cNvPr id="79" name="Group 78">
                  <a:extLst>
                    <a:ext uri="{FF2B5EF4-FFF2-40B4-BE49-F238E27FC236}">
                      <a16:creationId xmlns:a16="http://schemas.microsoft.com/office/drawing/2014/main" id="{343F3B57-E3DE-4A05-95BE-26DCED318296}"/>
                    </a:ext>
                  </a:extLst>
                </p:cNvPr>
                <p:cNvGrpSpPr/>
                <p:nvPr/>
              </p:nvGrpSpPr>
              <p:grpSpPr>
                <a:xfrm>
                  <a:off x="3867151" y="2295526"/>
                  <a:ext cx="1357313" cy="247650"/>
                  <a:chOff x="3867151" y="2295526"/>
                  <a:chExt cx="1357313" cy="247650"/>
                </a:xfrm>
              </p:grpSpPr>
              <p:sp>
                <p:nvSpPr>
                  <p:cNvPr id="80" name="Freeform 7">
                    <a:extLst>
                      <a:ext uri="{FF2B5EF4-FFF2-40B4-BE49-F238E27FC236}">
                        <a16:creationId xmlns:a16="http://schemas.microsoft.com/office/drawing/2014/main" id="{9A004715-5D81-49F1-980D-29AC53BE6365}"/>
                      </a:ext>
                    </a:extLst>
                  </p:cNvPr>
                  <p:cNvSpPr>
                    <a:spLocks/>
                  </p:cNvSpPr>
                  <p:nvPr/>
                </p:nvSpPr>
                <p:spPr bwMode="auto">
                  <a:xfrm>
                    <a:off x="3867151" y="2295526"/>
                    <a:ext cx="1357313" cy="247650"/>
                  </a:xfrm>
                  <a:custGeom>
                    <a:avLst/>
                    <a:gdLst>
                      <a:gd name="T0" fmla="*/ 44 w 361"/>
                      <a:gd name="T1" fmla="*/ 7 h 66"/>
                      <a:gd name="T2" fmla="*/ 325 w 361"/>
                      <a:gd name="T3" fmla="*/ 9 h 66"/>
                      <a:gd name="T4" fmla="*/ 342 w 361"/>
                      <a:gd name="T5" fmla="*/ 49 h 66"/>
                      <a:gd name="T6" fmla="*/ 55 w 361"/>
                      <a:gd name="T7" fmla="*/ 53 h 66"/>
                      <a:gd name="T8" fmla="*/ 44 w 361"/>
                      <a:gd name="T9" fmla="*/ 7 h 66"/>
                    </a:gdLst>
                    <a:ahLst/>
                    <a:cxnLst>
                      <a:cxn ang="0">
                        <a:pos x="T0" y="T1"/>
                      </a:cxn>
                      <a:cxn ang="0">
                        <a:pos x="T2" y="T3"/>
                      </a:cxn>
                      <a:cxn ang="0">
                        <a:pos x="T4" y="T5"/>
                      </a:cxn>
                      <a:cxn ang="0">
                        <a:pos x="T6" y="T7"/>
                      </a:cxn>
                      <a:cxn ang="0">
                        <a:pos x="T8" y="T9"/>
                      </a:cxn>
                    </a:cxnLst>
                    <a:rect l="0" t="0" r="r" b="b"/>
                    <a:pathLst>
                      <a:path w="361" h="66">
                        <a:moveTo>
                          <a:pt x="44" y="7"/>
                        </a:moveTo>
                        <a:cubicBezTo>
                          <a:pt x="113" y="22"/>
                          <a:pt x="280" y="24"/>
                          <a:pt x="325" y="9"/>
                        </a:cubicBezTo>
                        <a:cubicBezTo>
                          <a:pt x="351" y="0"/>
                          <a:pt x="361" y="40"/>
                          <a:pt x="342" y="49"/>
                        </a:cubicBezTo>
                        <a:cubicBezTo>
                          <a:pt x="306" y="66"/>
                          <a:pt x="215" y="66"/>
                          <a:pt x="55" y="53"/>
                        </a:cubicBezTo>
                        <a:cubicBezTo>
                          <a:pt x="0" y="49"/>
                          <a:pt x="19" y="2"/>
                          <a:pt x="44" y="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sp>
                <p:nvSpPr>
                  <p:cNvPr id="81" name="Freeform 10">
                    <a:extLst>
                      <a:ext uri="{FF2B5EF4-FFF2-40B4-BE49-F238E27FC236}">
                        <a16:creationId xmlns:a16="http://schemas.microsoft.com/office/drawing/2014/main" id="{E40ED668-1368-4629-B967-61FD56A9CF08}"/>
                      </a:ext>
                    </a:extLst>
                  </p:cNvPr>
                  <p:cNvSpPr>
                    <a:spLocks/>
                  </p:cNvSpPr>
                  <p:nvPr/>
                </p:nvSpPr>
                <p:spPr bwMode="auto">
                  <a:xfrm>
                    <a:off x="3940133" y="2320965"/>
                    <a:ext cx="334114" cy="201206"/>
                  </a:xfrm>
                  <a:custGeom>
                    <a:avLst/>
                    <a:gdLst>
                      <a:gd name="T0" fmla="*/ 127 w 150"/>
                      <a:gd name="T1" fmla="*/ 55 h 62"/>
                      <a:gd name="T2" fmla="*/ 97 w 150"/>
                      <a:gd name="T3" fmla="*/ 13 h 62"/>
                      <a:gd name="T4" fmla="*/ 44 w 150"/>
                      <a:gd name="T5" fmla="*/ 5 h 62"/>
                      <a:gd name="T6" fmla="*/ 55 w 150"/>
                      <a:gd name="T7" fmla="*/ 55 h 62"/>
                      <a:gd name="T8" fmla="*/ 127 w 150"/>
                      <a:gd name="T9" fmla="*/ 55 h 62"/>
                      <a:gd name="connsiteX0" fmla="*/ 5794 w 6461"/>
                      <a:gd name="connsiteY0" fmla="*/ 8121 h 8622"/>
                      <a:gd name="connsiteX1" fmla="*/ 5172 w 6461"/>
                      <a:gd name="connsiteY1" fmla="*/ 1347 h 8622"/>
                      <a:gd name="connsiteX2" fmla="*/ 1638 w 6461"/>
                      <a:gd name="connsiteY2" fmla="*/ 56 h 8622"/>
                      <a:gd name="connsiteX3" fmla="*/ 2372 w 6461"/>
                      <a:gd name="connsiteY3" fmla="*/ 8121 h 8622"/>
                      <a:gd name="connsiteX4" fmla="*/ 5794 w 6461"/>
                      <a:gd name="connsiteY4" fmla="*/ 8121 h 8622"/>
                      <a:gd name="connsiteX0" fmla="*/ 8968 w 10001"/>
                      <a:gd name="connsiteY0" fmla="*/ 9419 h 10000"/>
                      <a:gd name="connsiteX1" fmla="*/ 8005 w 10001"/>
                      <a:gd name="connsiteY1" fmla="*/ 1562 h 10000"/>
                      <a:gd name="connsiteX2" fmla="*/ 2535 w 10001"/>
                      <a:gd name="connsiteY2" fmla="*/ 65 h 10000"/>
                      <a:gd name="connsiteX3" fmla="*/ 3671 w 10001"/>
                      <a:gd name="connsiteY3" fmla="*/ 9419 h 10000"/>
                      <a:gd name="connsiteX4" fmla="*/ 8968 w 10001"/>
                      <a:gd name="connsiteY4" fmla="*/ 9419 h 10000"/>
                      <a:gd name="connsiteX0" fmla="*/ 7199 w 9176"/>
                      <a:gd name="connsiteY0" fmla="*/ 9419 h 10000"/>
                      <a:gd name="connsiteX1" fmla="*/ 8005 w 9176"/>
                      <a:gd name="connsiteY1" fmla="*/ 1562 h 10000"/>
                      <a:gd name="connsiteX2" fmla="*/ 2535 w 9176"/>
                      <a:gd name="connsiteY2" fmla="*/ 65 h 10000"/>
                      <a:gd name="connsiteX3" fmla="*/ 3671 w 9176"/>
                      <a:gd name="connsiteY3" fmla="*/ 9419 h 10000"/>
                      <a:gd name="connsiteX4" fmla="*/ 7199 w 9176"/>
                      <a:gd name="connsiteY4" fmla="*/ 94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 h="10000">
                        <a:moveTo>
                          <a:pt x="7199" y="9419"/>
                        </a:moveTo>
                        <a:cubicBezTo>
                          <a:pt x="6831" y="8858"/>
                          <a:pt x="6869" y="3807"/>
                          <a:pt x="8005" y="1562"/>
                        </a:cubicBezTo>
                        <a:cubicBezTo>
                          <a:pt x="5838" y="1188"/>
                          <a:pt x="3981" y="626"/>
                          <a:pt x="2535" y="65"/>
                        </a:cubicBezTo>
                        <a:cubicBezTo>
                          <a:pt x="-43" y="-870"/>
                          <a:pt x="-2004" y="8671"/>
                          <a:pt x="3671" y="9419"/>
                        </a:cubicBezTo>
                        <a:cubicBezTo>
                          <a:pt x="13473" y="10728"/>
                          <a:pt x="7199" y="9419"/>
                          <a:pt x="7199" y="94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sp>
            <p:nvSpPr>
              <p:cNvPr id="76" name="TextBox 75">
                <a:extLst>
                  <a:ext uri="{FF2B5EF4-FFF2-40B4-BE49-F238E27FC236}">
                    <a16:creationId xmlns:a16="http://schemas.microsoft.com/office/drawing/2014/main" id="{90325842-DFE8-4C5D-BDFD-4B80153048B5}"/>
                  </a:ext>
                </a:extLst>
              </p:cNvPr>
              <p:cNvSpPr txBox="1"/>
              <p:nvPr/>
            </p:nvSpPr>
            <p:spPr>
              <a:xfrm>
                <a:off x="4176109" y="3365531"/>
                <a:ext cx="1048354" cy="1515035"/>
              </a:xfrm>
              <a:custGeom>
                <a:avLst/>
                <a:gdLst/>
                <a:ahLst/>
                <a:cxnLst/>
                <a:rect l="l" t="t" r="r" b="b"/>
                <a:pathLst>
                  <a:path w="415230" h="600075">
                    <a:moveTo>
                      <a:pt x="185179" y="0"/>
                    </a:moveTo>
                    <a:lnTo>
                      <a:pt x="234069" y="0"/>
                    </a:lnTo>
                    <a:lnTo>
                      <a:pt x="234069" y="33151"/>
                    </a:lnTo>
                    <a:cubicBezTo>
                      <a:pt x="284076" y="36277"/>
                      <a:pt x="322306" y="48109"/>
                      <a:pt x="348760" y="68647"/>
                    </a:cubicBezTo>
                    <a:cubicBezTo>
                      <a:pt x="375214" y="89185"/>
                      <a:pt x="392460" y="117314"/>
                      <a:pt x="400496" y="153032"/>
                    </a:cubicBezTo>
                    <a:lnTo>
                      <a:pt x="275927" y="172789"/>
                    </a:lnTo>
                    <a:cubicBezTo>
                      <a:pt x="269676" y="156939"/>
                      <a:pt x="264040" y="145945"/>
                      <a:pt x="259017" y="139805"/>
                    </a:cubicBezTo>
                    <a:cubicBezTo>
                      <a:pt x="253994" y="133666"/>
                      <a:pt x="245678" y="127471"/>
                      <a:pt x="234069" y="121220"/>
                    </a:cubicBezTo>
                    <a:lnTo>
                      <a:pt x="234069" y="218095"/>
                    </a:lnTo>
                    <a:cubicBezTo>
                      <a:pt x="301935" y="236195"/>
                      <a:pt x="347253" y="255298"/>
                      <a:pt x="370024" y="275404"/>
                    </a:cubicBezTo>
                    <a:cubicBezTo>
                      <a:pt x="400161" y="302437"/>
                      <a:pt x="415230" y="336729"/>
                      <a:pt x="415230" y="378280"/>
                    </a:cubicBezTo>
                    <a:cubicBezTo>
                      <a:pt x="415230" y="402631"/>
                      <a:pt x="409817" y="424972"/>
                      <a:pt x="398989" y="445303"/>
                    </a:cubicBezTo>
                    <a:cubicBezTo>
                      <a:pt x="388162" y="465633"/>
                      <a:pt x="374321" y="482612"/>
                      <a:pt x="357466" y="496239"/>
                    </a:cubicBezTo>
                    <a:cubicBezTo>
                      <a:pt x="340612" y="509865"/>
                      <a:pt x="322696" y="519751"/>
                      <a:pt x="303721" y="525895"/>
                    </a:cubicBezTo>
                    <a:cubicBezTo>
                      <a:pt x="284745" y="532039"/>
                      <a:pt x="261528" y="535670"/>
                      <a:pt x="234069" y="536786"/>
                    </a:cubicBezTo>
                    <a:lnTo>
                      <a:pt x="234069" y="600075"/>
                    </a:lnTo>
                    <a:lnTo>
                      <a:pt x="185179" y="600075"/>
                    </a:lnTo>
                    <a:lnTo>
                      <a:pt x="185179" y="536786"/>
                    </a:lnTo>
                    <a:cubicBezTo>
                      <a:pt x="152363" y="533884"/>
                      <a:pt x="125741" y="528582"/>
                      <a:pt x="105314" y="520880"/>
                    </a:cubicBezTo>
                    <a:cubicBezTo>
                      <a:pt x="84888" y="513178"/>
                      <a:pt x="67252" y="502518"/>
                      <a:pt x="52406" y="488900"/>
                    </a:cubicBezTo>
                    <a:cubicBezTo>
                      <a:pt x="37560" y="475283"/>
                      <a:pt x="26119" y="460604"/>
                      <a:pt x="18082" y="444866"/>
                    </a:cubicBezTo>
                    <a:cubicBezTo>
                      <a:pt x="10046" y="429127"/>
                      <a:pt x="4018" y="410096"/>
                      <a:pt x="0" y="387772"/>
                    </a:cubicBezTo>
                    <a:lnTo>
                      <a:pt x="135285" y="372033"/>
                    </a:lnTo>
                    <a:cubicBezTo>
                      <a:pt x="139303" y="394134"/>
                      <a:pt x="144717" y="410096"/>
                      <a:pt x="151525" y="419919"/>
                    </a:cubicBezTo>
                    <a:cubicBezTo>
                      <a:pt x="158334" y="429741"/>
                      <a:pt x="169552" y="438448"/>
                      <a:pt x="185179" y="446038"/>
                    </a:cubicBezTo>
                    <a:lnTo>
                      <a:pt x="185179" y="327711"/>
                    </a:lnTo>
                    <a:cubicBezTo>
                      <a:pt x="140084" y="315195"/>
                      <a:pt x="108105" y="304358"/>
                      <a:pt x="89241" y="295198"/>
                    </a:cubicBezTo>
                    <a:cubicBezTo>
                      <a:pt x="70377" y="286038"/>
                      <a:pt x="54024" y="271349"/>
                      <a:pt x="40183" y="251132"/>
                    </a:cubicBezTo>
                    <a:cubicBezTo>
                      <a:pt x="26342" y="230914"/>
                      <a:pt x="19422" y="206284"/>
                      <a:pt x="19422" y="177242"/>
                    </a:cubicBezTo>
                    <a:cubicBezTo>
                      <a:pt x="19422" y="137477"/>
                      <a:pt x="33319" y="104247"/>
                      <a:pt x="61112" y="77552"/>
                    </a:cubicBezTo>
                    <a:cubicBezTo>
                      <a:pt x="88906" y="50857"/>
                      <a:pt x="130262" y="36057"/>
                      <a:pt x="185179" y="33151"/>
                    </a:cubicBezTo>
                    <a:lnTo>
                      <a:pt x="185179" y="0"/>
                    </a:lnTo>
                    <a:close/>
                    <a:moveTo>
                      <a:pt x="185179" y="119546"/>
                    </a:moveTo>
                    <a:cubicBezTo>
                      <a:pt x="170892" y="124259"/>
                      <a:pt x="160957" y="130092"/>
                      <a:pt x="155376" y="137045"/>
                    </a:cubicBezTo>
                    <a:cubicBezTo>
                      <a:pt x="149795" y="143999"/>
                      <a:pt x="147005" y="152187"/>
                      <a:pt x="147005" y="161608"/>
                    </a:cubicBezTo>
                    <a:cubicBezTo>
                      <a:pt x="147005" y="171480"/>
                      <a:pt x="149836" y="180060"/>
                      <a:pt x="155499" y="187351"/>
                    </a:cubicBezTo>
                    <a:cubicBezTo>
                      <a:pt x="161162" y="194641"/>
                      <a:pt x="171056" y="200742"/>
                      <a:pt x="185179" y="205653"/>
                    </a:cubicBezTo>
                    <a:lnTo>
                      <a:pt x="185179" y="119546"/>
                    </a:lnTo>
                    <a:close/>
                    <a:moveTo>
                      <a:pt x="234069" y="341922"/>
                    </a:moveTo>
                    <a:lnTo>
                      <a:pt x="234069" y="449386"/>
                    </a:lnTo>
                    <a:cubicBezTo>
                      <a:pt x="253045" y="445131"/>
                      <a:pt x="266942" y="438132"/>
                      <a:pt x="275760" y="428390"/>
                    </a:cubicBezTo>
                    <a:cubicBezTo>
                      <a:pt x="284578" y="418647"/>
                      <a:pt x="288987" y="407729"/>
                      <a:pt x="288987" y="395636"/>
                    </a:cubicBezTo>
                    <a:cubicBezTo>
                      <a:pt x="288987" y="385108"/>
                      <a:pt x="285257" y="375422"/>
                      <a:pt x="277798" y="366576"/>
                    </a:cubicBezTo>
                    <a:cubicBezTo>
                      <a:pt x="270338" y="357730"/>
                      <a:pt x="255762" y="349512"/>
                      <a:pt x="234069" y="341922"/>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nvGrpSpPr>
            <p:cNvPr id="86" name="Group 85">
              <a:extLst>
                <a:ext uri="{FF2B5EF4-FFF2-40B4-BE49-F238E27FC236}">
                  <a16:creationId xmlns:a16="http://schemas.microsoft.com/office/drawing/2014/main" id="{CC7AF597-5733-49D9-AC3A-870119581E14}"/>
                </a:ext>
              </a:extLst>
            </p:cNvPr>
            <p:cNvGrpSpPr/>
            <p:nvPr/>
          </p:nvGrpSpPr>
          <p:grpSpPr>
            <a:xfrm>
              <a:off x="9722493" y="2012783"/>
              <a:ext cx="882950" cy="1160805"/>
              <a:chOff x="2868613" y="1179513"/>
              <a:chExt cx="3405188" cy="4476750"/>
            </a:xfrm>
          </p:grpSpPr>
          <p:grpSp>
            <p:nvGrpSpPr>
              <p:cNvPr id="87" name="Group 86">
                <a:extLst>
                  <a:ext uri="{FF2B5EF4-FFF2-40B4-BE49-F238E27FC236}">
                    <a16:creationId xmlns:a16="http://schemas.microsoft.com/office/drawing/2014/main" id="{84A5F5D4-333E-4413-A12E-BA319B42B1AF}"/>
                  </a:ext>
                </a:extLst>
              </p:cNvPr>
              <p:cNvGrpSpPr/>
              <p:nvPr/>
            </p:nvGrpSpPr>
            <p:grpSpPr>
              <a:xfrm>
                <a:off x="2868613" y="1179513"/>
                <a:ext cx="3405188" cy="4476750"/>
                <a:chOff x="2868613" y="1179513"/>
                <a:chExt cx="3405188" cy="4476750"/>
              </a:xfrm>
            </p:grpSpPr>
            <p:grpSp>
              <p:nvGrpSpPr>
                <p:cNvPr id="89" name="Group 88">
                  <a:extLst>
                    <a:ext uri="{FF2B5EF4-FFF2-40B4-BE49-F238E27FC236}">
                      <a16:creationId xmlns:a16="http://schemas.microsoft.com/office/drawing/2014/main" id="{4A1BE375-D186-452A-9BFB-5BD5D4003549}"/>
                    </a:ext>
                  </a:extLst>
                </p:cNvPr>
                <p:cNvGrpSpPr/>
                <p:nvPr/>
              </p:nvGrpSpPr>
              <p:grpSpPr>
                <a:xfrm>
                  <a:off x="3636963" y="1179513"/>
                  <a:ext cx="1798638" cy="1262063"/>
                  <a:chOff x="3636963" y="1179513"/>
                  <a:chExt cx="1798638" cy="1262063"/>
                </a:xfrm>
              </p:grpSpPr>
              <p:sp>
                <p:nvSpPr>
                  <p:cNvPr id="96" name="Freeform 5">
                    <a:extLst>
                      <a:ext uri="{FF2B5EF4-FFF2-40B4-BE49-F238E27FC236}">
                        <a16:creationId xmlns:a16="http://schemas.microsoft.com/office/drawing/2014/main" id="{466E6EA8-FD8E-4CFF-A9C0-FA18BBDA1297}"/>
                      </a:ext>
                    </a:extLst>
                  </p:cNvPr>
                  <p:cNvSpPr>
                    <a:spLocks/>
                  </p:cNvSpPr>
                  <p:nvPr/>
                </p:nvSpPr>
                <p:spPr bwMode="auto">
                  <a:xfrm>
                    <a:off x="3636963" y="1179513"/>
                    <a:ext cx="1798638" cy="1262063"/>
                  </a:xfrm>
                  <a:custGeom>
                    <a:avLst/>
                    <a:gdLst>
                      <a:gd name="T0" fmla="*/ 304 w 478"/>
                      <a:gd name="T1" fmla="*/ 96 h 336"/>
                      <a:gd name="T2" fmla="*/ 368 w 478"/>
                      <a:gd name="T3" fmla="*/ 49 h 336"/>
                      <a:gd name="T4" fmla="*/ 423 w 478"/>
                      <a:gd name="T5" fmla="*/ 50 h 336"/>
                      <a:gd name="T6" fmla="*/ 478 w 478"/>
                      <a:gd name="T7" fmla="*/ 57 h 336"/>
                      <a:gd name="T8" fmla="*/ 474 w 478"/>
                      <a:gd name="T9" fmla="*/ 78 h 336"/>
                      <a:gd name="T10" fmla="*/ 409 w 478"/>
                      <a:gd name="T11" fmla="*/ 266 h 336"/>
                      <a:gd name="T12" fmla="*/ 382 w 478"/>
                      <a:gd name="T13" fmla="*/ 312 h 336"/>
                      <a:gd name="T14" fmla="*/ 110 w 478"/>
                      <a:gd name="T15" fmla="*/ 308 h 336"/>
                      <a:gd name="T16" fmla="*/ 89 w 478"/>
                      <a:gd name="T17" fmla="*/ 273 h 336"/>
                      <a:gd name="T18" fmla="*/ 0 w 478"/>
                      <a:gd name="T19" fmla="*/ 59 h 336"/>
                      <a:gd name="T20" fmla="*/ 105 w 478"/>
                      <a:gd name="T21" fmla="*/ 71 h 336"/>
                      <a:gd name="T22" fmla="*/ 237 w 478"/>
                      <a:gd name="T23" fmla="*/ 6 h 336"/>
                      <a:gd name="T24" fmla="*/ 304 w 478"/>
                      <a:gd name="T25" fmla="*/ 9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8" h="336">
                        <a:moveTo>
                          <a:pt x="304" y="96"/>
                        </a:moveTo>
                        <a:cubicBezTo>
                          <a:pt x="316" y="57"/>
                          <a:pt x="340" y="50"/>
                          <a:pt x="368" y="49"/>
                        </a:cubicBezTo>
                        <a:cubicBezTo>
                          <a:pt x="386" y="49"/>
                          <a:pt x="405" y="49"/>
                          <a:pt x="423" y="50"/>
                        </a:cubicBezTo>
                        <a:cubicBezTo>
                          <a:pt x="441" y="51"/>
                          <a:pt x="458" y="54"/>
                          <a:pt x="478" y="57"/>
                        </a:cubicBezTo>
                        <a:cubicBezTo>
                          <a:pt x="476" y="64"/>
                          <a:pt x="476" y="72"/>
                          <a:pt x="474" y="78"/>
                        </a:cubicBezTo>
                        <a:cubicBezTo>
                          <a:pt x="453" y="141"/>
                          <a:pt x="432" y="204"/>
                          <a:pt x="409" y="266"/>
                        </a:cubicBezTo>
                        <a:cubicBezTo>
                          <a:pt x="405" y="277"/>
                          <a:pt x="392" y="309"/>
                          <a:pt x="382" y="312"/>
                        </a:cubicBezTo>
                        <a:cubicBezTo>
                          <a:pt x="291" y="336"/>
                          <a:pt x="200" y="334"/>
                          <a:pt x="110" y="308"/>
                        </a:cubicBezTo>
                        <a:cubicBezTo>
                          <a:pt x="102" y="306"/>
                          <a:pt x="92" y="280"/>
                          <a:pt x="89" y="273"/>
                        </a:cubicBezTo>
                        <a:cubicBezTo>
                          <a:pt x="59" y="203"/>
                          <a:pt x="30" y="132"/>
                          <a:pt x="0" y="59"/>
                        </a:cubicBezTo>
                        <a:cubicBezTo>
                          <a:pt x="39" y="43"/>
                          <a:pt x="72" y="55"/>
                          <a:pt x="105" y="71"/>
                        </a:cubicBezTo>
                        <a:cubicBezTo>
                          <a:pt x="125" y="25"/>
                          <a:pt x="173" y="0"/>
                          <a:pt x="237" y="6"/>
                        </a:cubicBezTo>
                        <a:cubicBezTo>
                          <a:pt x="287" y="9"/>
                          <a:pt x="292" y="50"/>
                          <a:pt x="304" y="9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sp>
                <p:nvSpPr>
                  <p:cNvPr id="97" name="Freeform 12">
                    <a:extLst>
                      <a:ext uri="{FF2B5EF4-FFF2-40B4-BE49-F238E27FC236}">
                        <a16:creationId xmlns:a16="http://schemas.microsoft.com/office/drawing/2014/main" id="{F3A22EA6-9D05-446D-9B75-4CB0DC1B06BC}"/>
                      </a:ext>
                    </a:extLst>
                  </p:cNvPr>
                  <p:cNvSpPr>
                    <a:spLocks/>
                  </p:cNvSpPr>
                  <p:nvPr/>
                </p:nvSpPr>
                <p:spPr bwMode="auto">
                  <a:xfrm>
                    <a:off x="3636963" y="1371571"/>
                    <a:ext cx="660292" cy="984979"/>
                  </a:xfrm>
                  <a:custGeom>
                    <a:avLst/>
                    <a:gdLst>
                      <a:gd name="connsiteX0" fmla="*/ 148027 w 660292"/>
                      <a:gd name="connsiteY0" fmla="*/ 19 h 984979"/>
                      <a:gd name="connsiteX1" fmla="*/ 216225 w 660292"/>
                      <a:gd name="connsiteY1" fmla="*/ 7008 h 984979"/>
                      <a:gd name="connsiteX2" fmla="*/ 262191 w 660292"/>
                      <a:gd name="connsiteY2" fmla="*/ 19536 h 984979"/>
                      <a:gd name="connsiteX3" fmla="*/ 261186 w 660292"/>
                      <a:gd name="connsiteY3" fmla="*/ 19709 h 984979"/>
                      <a:gd name="connsiteX4" fmla="*/ 207169 w 660292"/>
                      <a:gd name="connsiteY4" fmla="*/ 37492 h 984979"/>
                      <a:gd name="connsiteX5" fmla="*/ 542062 w 660292"/>
                      <a:gd name="connsiteY5" fmla="*/ 841306 h 984979"/>
                      <a:gd name="connsiteX6" fmla="*/ 621082 w 660292"/>
                      <a:gd name="connsiteY6" fmla="*/ 972771 h 984979"/>
                      <a:gd name="connsiteX7" fmla="*/ 660292 w 660292"/>
                      <a:gd name="connsiteY7" fmla="*/ 982756 h 984979"/>
                      <a:gd name="connsiteX8" fmla="*/ 623593 w 660292"/>
                      <a:gd name="connsiteY8" fmla="*/ 984942 h 984979"/>
                      <a:gd name="connsiteX9" fmla="*/ 413535 w 660292"/>
                      <a:gd name="connsiteY9" fmla="*/ 964736 h 984979"/>
                      <a:gd name="connsiteX10" fmla="*/ 334588 w 660292"/>
                      <a:gd name="connsiteY10" fmla="*/ 833162 h 984979"/>
                      <a:gd name="connsiteX11" fmla="*/ 0 w 660292"/>
                      <a:gd name="connsiteY11" fmla="*/ 28683 h 984979"/>
                      <a:gd name="connsiteX12" fmla="*/ 148027 w 660292"/>
                      <a:gd name="connsiteY12" fmla="*/ 19 h 98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292" h="984979">
                        <a:moveTo>
                          <a:pt x="148027" y="19"/>
                        </a:moveTo>
                        <a:cubicBezTo>
                          <a:pt x="171288" y="254"/>
                          <a:pt x="193962" y="2721"/>
                          <a:pt x="216225" y="7008"/>
                        </a:cubicBezTo>
                        <a:lnTo>
                          <a:pt x="262191" y="19536"/>
                        </a:lnTo>
                        <a:lnTo>
                          <a:pt x="261186" y="19709"/>
                        </a:lnTo>
                        <a:cubicBezTo>
                          <a:pt x="243504" y="24111"/>
                          <a:pt x="225513" y="29980"/>
                          <a:pt x="207169" y="37492"/>
                        </a:cubicBezTo>
                        <a:cubicBezTo>
                          <a:pt x="320054" y="311691"/>
                          <a:pt x="429177" y="578376"/>
                          <a:pt x="542062" y="841306"/>
                        </a:cubicBezTo>
                        <a:cubicBezTo>
                          <a:pt x="553351" y="867599"/>
                          <a:pt x="590979" y="965259"/>
                          <a:pt x="621082" y="972771"/>
                        </a:cubicBezTo>
                        <a:lnTo>
                          <a:pt x="660292" y="982756"/>
                        </a:lnTo>
                        <a:lnTo>
                          <a:pt x="623593" y="984942"/>
                        </a:lnTo>
                        <a:cubicBezTo>
                          <a:pt x="580829" y="985412"/>
                          <a:pt x="513160" y="981653"/>
                          <a:pt x="413535" y="964736"/>
                        </a:cubicBezTo>
                        <a:cubicBezTo>
                          <a:pt x="383460" y="960977"/>
                          <a:pt x="345866" y="859477"/>
                          <a:pt x="334588" y="833162"/>
                        </a:cubicBezTo>
                        <a:cubicBezTo>
                          <a:pt x="221805" y="570015"/>
                          <a:pt x="112782" y="303108"/>
                          <a:pt x="0" y="28683"/>
                        </a:cubicBezTo>
                        <a:cubicBezTo>
                          <a:pt x="52632" y="8007"/>
                          <a:pt x="101504" y="-451"/>
                          <a:pt x="148027" y="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nvGrpSpPr>
                <p:cNvPr id="90" name="Group 89">
                  <a:extLst>
                    <a:ext uri="{FF2B5EF4-FFF2-40B4-BE49-F238E27FC236}">
                      <a16:creationId xmlns:a16="http://schemas.microsoft.com/office/drawing/2014/main" id="{AECD524D-DC4E-4FB6-A02C-2866C7BFA6A0}"/>
                    </a:ext>
                  </a:extLst>
                </p:cNvPr>
                <p:cNvGrpSpPr/>
                <p:nvPr/>
              </p:nvGrpSpPr>
              <p:grpSpPr>
                <a:xfrm>
                  <a:off x="2868613" y="2424113"/>
                  <a:ext cx="3405188" cy="3232150"/>
                  <a:chOff x="2868613" y="2424113"/>
                  <a:chExt cx="3405188" cy="3232150"/>
                </a:xfrm>
              </p:grpSpPr>
              <p:sp>
                <p:nvSpPr>
                  <p:cNvPr id="94" name="Freeform 6">
                    <a:extLst>
                      <a:ext uri="{FF2B5EF4-FFF2-40B4-BE49-F238E27FC236}">
                        <a16:creationId xmlns:a16="http://schemas.microsoft.com/office/drawing/2014/main" id="{90E11647-2349-4F91-A32E-F65C9A370210}"/>
                      </a:ext>
                    </a:extLst>
                  </p:cNvPr>
                  <p:cNvSpPr>
                    <a:spLocks/>
                  </p:cNvSpPr>
                  <p:nvPr/>
                </p:nvSpPr>
                <p:spPr bwMode="auto">
                  <a:xfrm>
                    <a:off x="2868613" y="2424113"/>
                    <a:ext cx="3405188" cy="3232150"/>
                  </a:xfrm>
                  <a:custGeom>
                    <a:avLst/>
                    <a:gdLst>
                      <a:gd name="T0" fmla="*/ 508 w 905"/>
                      <a:gd name="T1" fmla="*/ 860 h 860"/>
                      <a:gd name="T2" fmla="*/ 199 w 905"/>
                      <a:gd name="T3" fmla="*/ 859 h 860"/>
                      <a:gd name="T4" fmla="*/ 25 w 905"/>
                      <a:gd name="T5" fmla="*/ 759 h 860"/>
                      <a:gd name="T6" fmla="*/ 9 w 905"/>
                      <a:gd name="T7" fmla="*/ 590 h 860"/>
                      <a:gd name="T8" fmla="*/ 82 w 905"/>
                      <a:gd name="T9" fmla="*/ 332 h 860"/>
                      <a:gd name="T10" fmla="*/ 192 w 905"/>
                      <a:gd name="T11" fmla="*/ 150 h 860"/>
                      <a:gd name="T12" fmla="*/ 281 w 905"/>
                      <a:gd name="T13" fmla="*/ 19 h 860"/>
                      <a:gd name="T14" fmla="*/ 314 w 905"/>
                      <a:gd name="T15" fmla="*/ 5 h 860"/>
                      <a:gd name="T16" fmla="*/ 591 w 905"/>
                      <a:gd name="T17" fmla="*/ 6 h 860"/>
                      <a:gd name="T18" fmla="*/ 617 w 905"/>
                      <a:gd name="T19" fmla="*/ 13 h 860"/>
                      <a:gd name="T20" fmla="*/ 821 w 905"/>
                      <a:gd name="T21" fmla="*/ 338 h 860"/>
                      <a:gd name="T22" fmla="*/ 899 w 905"/>
                      <a:gd name="T23" fmla="*/ 662 h 860"/>
                      <a:gd name="T24" fmla="*/ 697 w 905"/>
                      <a:gd name="T25" fmla="*/ 859 h 860"/>
                      <a:gd name="T26" fmla="*/ 508 w 905"/>
                      <a:gd name="T27" fmla="*/ 859 h 860"/>
                      <a:gd name="T28" fmla="*/ 508 w 905"/>
                      <a:gd name="T29" fmla="*/ 86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5" h="860">
                        <a:moveTo>
                          <a:pt x="508" y="860"/>
                        </a:moveTo>
                        <a:cubicBezTo>
                          <a:pt x="405" y="860"/>
                          <a:pt x="302" y="860"/>
                          <a:pt x="199" y="859"/>
                        </a:cubicBezTo>
                        <a:cubicBezTo>
                          <a:pt x="122" y="859"/>
                          <a:pt x="59" y="834"/>
                          <a:pt x="25" y="759"/>
                        </a:cubicBezTo>
                        <a:cubicBezTo>
                          <a:pt x="0" y="705"/>
                          <a:pt x="2" y="647"/>
                          <a:pt x="9" y="590"/>
                        </a:cubicBezTo>
                        <a:cubicBezTo>
                          <a:pt x="21" y="501"/>
                          <a:pt x="41" y="413"/>
                          <a:pt x="82" y="332"/>
                        </a:cubicBezTo>
                        <a:cubicBezTo>
                          <a:pt x="114" y="269"/>
                          <a:pt x="153" y="210"/>
                          <a:pt x="192" y="150"/>
                        </a:cubicBezTo>
                        <a:cubicBezTo>
                          <a:pt x="220" y="105"/>
                          <a:pt x="251" y="63"/>
                          <a:pt x="281" y="19"/>
                        </a:cubicBezTo>
                        <a:cubicBezTo>
                          <a:pt x="289" y="5"/>
                          <a:pt x="296" y="0"/>
                          <a:pt x="314" y="5"/>
                        </a:cubicBezTo>
                        <a:cubicBezTo>
                          <a:pt x="406" y="30"/>
                          <a:pt x="498" y="29"/>
                          <a:pt x="591" y="6"/>
                        </a:cubicBezTo>
                        <a:cubicBezTo>
                          <a:pt x="599" y="4"/>
                          <a:pt x="614" y="7"/>
                          <a:pt x="617" y="13"/>
                        </a:cubicBezTo>
                        <a:cubicBezTo>
                          <a:pt x="686" y="121"/>
                          <a:pt x="756" y="227"/>
                          <a:pt x="821" y="338"/>
                        </a:cubicBezTo>
                        <a:cubicBezTo>
                          <a:pt x="879" y="437"/>
                          <a:pt x="905" y="546"/>
                          <a:pt x="899" y="662"/>
                        </a:cubicBezTo>
                        <a:cubicBezTo>
                          <a:pt x="892" y="779"/>
                          <a:pt x="814" y="857"/>
                          <a:pt x="697" y="859"/>
                        </a:cubicBezTo>
                        <a:cubicBezTo>
                          <a:pt x="634" y="860"/>
                          <a:pt x="571" y="859"/>
                          <a:pt x="508" y="859"/>
                        </a:cubicBezTo>
                        <a:cubicBezTo>
                          <a:pt x="508" y="859"/>
                          <a:pt x="508" y="859"/>
                          <a:pt x="508" y="86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sp>
                <p:nvSpPr>
                  <p:cNvPr id="95" name="Freeform 9">
                    <a:extLst>
                      <a:ext uri="{FF2B5EF4-FFF2-40B4-BE49-F238E27FC236}">
                        <a16:creationId xmlns:a16="http://schemas.microsoft.com/office/drawing/2014/main" id="{764740C0-7BA7-4764-B7E2-10DB40E0041A}"/>
                      </a:ext>
                    </a:extLst>
                  </p:cNvPr>
                  <p:cNvSpPr>
                    <a:spLocks/>
                  </p:cNvSpPr>
                  <p:nvPr/>
                </p:nvSpPr>
                <p:spPr bwMode="auto">
                  <a:xfrm>
                    <a:off x="2868613" y="2424113"/>
                    <a:ext cx="3116263" cy="3232150"/>
                  </a:xfrm>
                  <a:custGeom>
                    <a:avLst/>
                    <a:gdLst>
                      <a:gd name="T0" fmla="*/ 781 w 828"/>
                      <a:gd name="T1" fmla="*/ 819 h 860"/>
                      <a:gd name="T2" fmla="*/ 592 w 828"/>
                      <a:gd name="T3" fmla="*/ 819 h 860"/>
                      <a:gd name="T4" fmla="*/ 592 w 828"/>
                      <a:gd name="T5" fmla="*/ 820 h 860"/>
                      <a:gd name="T6" fmla="*/ 283 w 828"/>
                      <a:gd name="T7" fmla="*/ 819 h 860"/>
                      <a:gd name="T8" fmla="*/ 109 w 828"/>
                      <a:gd name="T9" fmla="*/ 719 h 860"/>
                      <a:gd name="T10" fmla="*/ 93 w 828"/>
                      <a:gd name="T11" fmla="*/ 550 h 860"/>
                      <a:gd name="T12" fmla="*/ 166 w 828"/>
                      <a:gd name="T13" fmla="*/ 292 h 860"/>
                      <a:gd name="T14" fmla="*/ 276 w 828"/>
                      <a:gd name="T15" fmla="*/ 110 h 860"/>
                      <a:gd name="T16" fmla="*/ 342 w 828"/>
                      <a:gd name="T17" fmla="*/ 12 h 860"/>
                      <a:gd name="T18" fmla="*/ 314 w 828"/>
                      <a:gd name="T19" fmla="*/ 5 h 860"/>
                      <a:gd name="T20" fmla="*/ 281 w 828"/>
                      <a:gd name="T21" fmla="*/ 19 h 860"/>
                      <a:gd name="T22" fmla="*/ 192 w 828"/>
                      <a:gd name="T23" fmla="*/ 150 h 860"/>
                      <a:gd name="T24" fmla="*/ 82 w 828"/>
                      <a:gd name="T25" fmla="*/ 332 h 860"/>
                      <a:gd name="T26" fmla="*/ 9 w 828"/>
                      <a:gd name="T27" fmla="*/ 590 h 860"/>
                      <a:gd name="T28" fmla="*/ 25 w 828"/>
                      <a:gd name="T29" fmla="*/ 759 h 860"/>
                      <a:gd name="T30" fmla="*/ 199 w 828"/>
                      <a:gd name="T31" fmla="*/ 859 h 860"/>
                      <a:gd name="T32" fmla="*/ 508 w 828"/>
                      <a:gd name="T33" fmla="*/ 860 h 860"/>
                      <a:gd name="T34" fmla="*/ 508 w 828"/>
                      <a:gd name="T35" fmla="*/ 859 h 860"/>
                      <a:gd name="T36" fmla="*/ 697 w 828"/>
                      <a:gd name="T37" fmla="*/ 859 h 860"/>
                      <a:gd name="T38" fmla="*/ 828 w 828"/>
                      <a:gd name="T39" fmla="*/ 814 h 860"/>
                      <a:gd name="T40" fmla="*/ 781 w 828"/>
                      <a:gd name="T41" fmla="*/ 81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860">
                        <a:moveTo>
                          <a:pt x="781" y="819"/>
                        </a:moveTo>
                        <a:cubicBezTo>
                          <a:pt x="718" y="820"/>
                          <a:pt x="655" y="819"/>
                          <a:pt x="592" y="819"/>
                        </a:cubicBezTo>
                        <a:cubicBezTo>
                          <a:pt x="592" y="819"/>
                          <a:pt x="592" y="819"/>
                          <a:pt x="592" y="820"/>
                        </a:cubicBezTo>
                        <a:cubicBezTo>
                          <a:pt x="489" y="820"/>
                          <a:pt x="386" y="820"/>
                          <a:pt x="283" y="819"/>
                        </a:cubicBezTo>
                        <a:cubicBezTo>
                          <a:pt x="206" y="819"/>
                          <a:pt x="143" y="794"/>
                          <a:pt x="109" y="719"/>
                        </a:cubicBezTo>
                        <a:cubicBezTo>
                          <a:pt x="84" y="665"/>
                          <a:pt x="86" y="607"/>
                          <a:pt x="93" y="550"/>
                        </a:cubicBezTo>
                        <a:cubicBezTo>
                          <a:pt x="105" y="461"/>
                          <a:pt x="125" y="373"/>
                          <a:pt x="166" y="292"/>
                        </a:cubicBezTo>
                        <a:cubicBezTo>
                          <a:pt x="198" y="229"/>
                          <a:pt x="237" y="170"/>
                          <a:pt x="276" y="110"/>
                        </a:cubicBezTo>
                        <a:cubicBezTo>
                          <a:pt x="297" y="76"/>
                          <a:pt x="320" y="44"/>
                          <a:pt x="342" y="12"/>
                        </a:cubicBezTo>
                        <a:cubicBezTo>
                          <a:pt x="333" y="10"/>
                          <a:pt x="323" y="7"/>
                          <a:pt x="314" y="5"/>
                        </a:cubicBezTo>
                        <a:cubicBezTo>
                          <a:pt x="296" y="0"/>
                          <a:pt x="289" y="5"/>
                          <a:pt x="281" y="19"/>
                        </a:cubicBezTo>
                        <a:cubicBezTo>
                          <a:pt x="251" y="63"/>
                          <a:pt x="220" y="105"/>
                          <a:pt x="192" y="150"/>
                        </a:cubicBezTo>
                        <a:cubicBezTo>
                          <a:pt x="153" y="210"/>
                          <a:pt x="114" y="269"/>
                          <a:pt x="82" y="332"/>
                        </a:cubicBezTo>
                        <a:cubicBezTo>
                          <a:pt x="41" y="413"/>
                          <a:pt x="21" y="501"/>
                          <a:pt x="9" y="590"/>
                        </a:cubicBezTo>
                        <a:cubicBezTo>
                          <a:pt x="2" y="647"/>
                          <a:pt x="0" y="705"/>
                          <a:pt x="25" y="759"/>
                        </a:cubicBezTo>
                        <a:cubicBezTo>
                          <a:pt x="59" y="834"/>
                          <a:pt x="122" y="859"/>
                          <a:pt x="199" y="859"/>
                        </a:cubicBezTo>
                        <a:cubicBezTo>
                          <a:pt x="302" y="860"/>
                          <a:pt x="405" y="860"/>
                          <a:pt x="508" y="860"/>
                        </a:cubicBezTo>
                        <a:cubicBezTo>
                          <a:pt x="508" y="859"/>
                          <a:pt x="508" y="859"/>
                          <a:pt x="508" y="859"/>
                        </a:cubicBezTo>
                        <a:cubicBezTo>
                          <a:pt x="571" y="859"/>
                          <a:pt x="634" y="860"/>
                          <a:pt x="697" y="859"/>
                        </a:cubicBezTo>
                        <a:cubicBezTo>
                          <a:pt x="750" y="858"/>
                          <a:pt x="794" y="842"/>
                          <a:pt x="828" y="814"/>
                        </a:cubicBezTo>
                        <a:cubicBezTo>
                          <a:pt x="813" y="817"/>
                          <a:pt x="797" y="819"/>
                          <a:pt x="781" y="8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nvGrpSpPr>
                <p:cNvPr id="91" name="Group 90">
                  <a:extLst>
                    <a:ext uri="{FF2B5EF4-FFF2-40B4-BE49-F238E27FC236}">
                      <a16:creationId xmlns:a16="http://schemas.microsoft.com/office/drawing/2014/main" id="{CD14008C-26C6-4D2A-800A-E6AF7B08DC6F}"/>
                    </a:ext>
                  </a:extLst>
                </p:cNvPr>
                <p:cNvGrpSpPr/>
                <p:nvPr/>
              </p:nvGrpSpPr>
              <p:grpSpPr>
                <a:xfrm>
                  <a:off x="3867151" y="2295526"/>
                  <a:ext cx="1357313" cy="247650"/>
                  <a:chOff x="3867151" y="2295526"/>
                  <a:chExt cx="1357313" cy="247650"/>
                </a:xfrm>
              </p:grpSpPr>
              <p:sp>
                <p:nvSpPr>
                  <p:cNvPr id="92" name="Freeform 7">
                    <a:extLst>
                      <a:ext uri="{FF2B5EF4-FFF2-40B4-BE49-F238E27FC236}">
                        <a16:creationId xmlns:a16="http://schemas.microsoft.com/office/drawing/2014/main" id="{77FDF5D7-F20B-4631-BFC8-4704E786E555}"/>
                      </a:ext>
                    </a:extLst>
                  </p:cNvPr>
                  <p:cNvSpPr>
                    <a:spLocks/>
                  </p:cNvSpPr>
                  <p:nvPr/>
                </p:nvSpPr>
                <p:spPr bwMode="auto">
                  <a:xfrm>
                    <a:off x="3867151" y="2295526"/>
                    <a:ext cx="1357313" cy="247650"/>
                  </a:xfrm>
                  <a:custGeom>
                    <a:avLst/>
                    <a:gdLst>
                      <a:gd name="T0" fmla="*/ 44 w 361"/>
                      <a:gd name="T1" fmla="*/ 7 h 66"/>
                      <a:gd name="T2" fmla="*/ 325 w 361"/>
                      <a:gd name="T3" fmla="*/ 9 h 66"/>
                      <a:gd name="T4" fmla="*/ 342 w 361"/>
                      <a:gd name="T5" fmla="*/ 49 h 66"/>
                      <a:gd name="T6" fmla="*/ 55 w 361"/>
                      <a:gd name="T7" fmla="*/ 53 h 66"/>
                      <a:gd name="T8" fmla="*/ 44 w 361"/>
                      <a:gd name="T9" fmla="*/ 7 h 66"/>
                    </a:gdLst>
                    <a:ahLst/>
                    <a:cxnLst>
                      <a:cxn ang="0">
                        <a:pos x="T0" y="T1"/>
                      </a:cxn>
                      <a:cxn ang="0">
                        <a:pos x="T2" y="T3"/>
                      </a:cxn>
                      <a:cxn ang="0">
                        <a:pos x="T4" y="T5"/>
                      </a:cxn>
                      <a:cxn ang="0">
                        <a:pos x="T6" y="T7"/>
                      </a:cxn>
                      <a:cxn ang="0">
                        <a:pos x="T8" y="T9"/>
                      </a:cxn>
                    </a:cxnLst>
                    <a:rect l="0" t="0" r="r" b="b"/>
                    <a:pathLst>
                      <a:path w="361" h="66">
                        <a:moveTo>
                          <a:pt x="44" y="7"/>
                        </a:moveTo>
                        <a:cubicBezTo>
                          <a:pt x="113" y="22"/>
                          <a:pt x="280" y="24"/>
                          <a:pt x="325" y="9"/>
                        </a:cubicBezTo>
                        <a:cubicBezTo>
                          <a:pt x="351" y="0"/>
                          <a:pt x="361" y="40"/>
                          <a:pt x="342" y="49"/>
                        </a:cubicBezTo>
                        <a:cubicBezTo>
                          <a:pt x="306" y="66"/>
                          <a:pt x="215" y="66"/>
                          <a:pt x="55" y="53"/>
                        </a:cubicBezTo>
                        <a:cubicBezTo>
                          <a:pt x="0" y="49"/>
                          <a:pt x="19" y="2"/>
                          <a:pt x="44" y="7"/>
                        </a:cubicBezTo>
                        <a:close/>
                      </a:path>
                    </a:pathLst>
                  </a:custGeom>
                  <a:solidFill>
                    <a:srgbClr val="0D5E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sp>
                <p:nvSpPr>
                  <p:cNvPr id="93" name="Freeform 10">
                    <a:extLst>
                      <a:ext uri="{FF2B5EF4-FFF2-40B4-BE49-F238E27FC236}">
                        <a16:creationId xmlns:a16="http://schemas.microsoft.com/office/drawing/2014/main" id="{AAD93D96-5606-4BEE-914D-78D44F021720}"/>
                      </a:ext>
                    </a:extLst>
                  </p:cNvPr>
                  <p:cNvSpPr>
                    <a:spLocks/>
                  </p:cNvSpPr>
                  <p:nvPr/>
                </p:nvSpPr>
                <p:spPr bwMode="auto">
                  <a:xfrm>
                    <a:off x="3940133" y="2320965"/>
                    <a:ext cx="334114" cy="201206"/>
                  </a:xfrm>
                  <a:custGeom>
                    <a:avLst/>
                    <a:gdLst>
                      <a:gd name="T0" fmla="*/ 127 w 150"/>
                      <a:gd name="T1" fmla="*/ 55 h 62"/>
                      <a:gd name="T2" fmla="*/ 97 w 150"/>
                      <a:gd name="T3" fmla="*/ 13 h 62"/>
                      <a:gd name="T4" fmla="*/ 44 w 150"/>
                      <a:gd name="T5" fmla="*/ 5 h 62"/>
                      <a:gd name="T6" fmla="*/ 55 w 150"/>
                      <a:gd name="T7" fmla="*/ 55 h 62"/>
                      <a:gd name="T8" fmla="*/ 127 w 150"/>
                      <a:gd name="T9" fmla="*/ 55 h 62"/>
                      <a:gd name="connsiteX0" fmla="*/ 5794 w 6461"/>
                      <a:gd name="connsiteY0" fmla="*/ 8121 h 8622"/>
                      <a:gd name="connsiteX1" fmla="*/ 5172 w 6461"/>
                      <a:gd name="connsiteY1" fmla="*/ 1347 h 8622"/>
                      <a:gd name="connsiteX2" fmla="*/ 1638 w 6461"/>
                      <a:gd name="connsiteY2" fmla="*/ 56 h 8622"/>
                      <a:gd name="connsiteX3" fmla="*/ 2372 w 6461"/>
                      <a:gd name="connsiteY3" fmla="*/ 8121 h 8622"/>
                      <a:gd name="connsiteX4" fmla="*/ 5794 w 6461"/>
                      <a:gd name="connsiteY4" fmla="*/ 8121 h 8622"/>
                      <a:gd name="connsiteX0" fmla="*/ 8968 w 10001"/>
                      <a:gd name="connsiteY0" fmla="*/ 9419 h 10000"/>
                      <a:gd name="connsiteX1" fmla="*/ 8005 w 10001"/>
                      <a:gd name="connsiteY1" fmla="*/ 1562 h 10000"/>
                      <a:gd name="connsiteX2" fmla="*/ 2535 w 10001"/>
                      <a:gd name="connsiteY2" fmla="*/ 65 h 10000"/>
                      <a:gd name="connsiteX3" fmla="*/ 3671 w 10001"/>
                      <a:gd name="connsiteY3" fmla="*/ 9419 h 10000"/>
                      <a:gd name="connsiteX4" fmla="*/ 8968 w 10001"/>
                      <a:gd name="connsiteY4" fmla="*/ 9419 h 10000"/>
                      <a:gd name="connsiteX0" fmla="*/ 7199 w 9176"/>
                      <a:gd name="connsiteY0" fmla="*/ 9419 h 10000"/>
                      <a:gd name="connsiteX1" fmla="*/ 8005 w 9176"/>
                      <a:gd name="connsiteY1" fmla="*/ 1562 h 10000"/>
                      <a:gd name="connsiteX2" fmla="*/ 2535 w 9176"/>
                      <a:gd name="connsiteY2" fmla="*/ 65 h 10000"/>
                      <a:gd name="connsiteX3" fmla="*/ 3671 w 9176"/>
                      <a:gd name="connsiteY3" fmla="*/ 9419 h 10000"/>
                      <a:gd name="connsiteX4" fmla="*/ 7199 w 9176"/>
                      <a:gd name="connsiteY4" fmla="*/ 94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 h="10000">
                        <a:moveTo>
                          <a:pt x="7199" y="9419"/>
                        </a:moveTo>
                        <a:cubicBezTo>
                          <a:pt x="6831" y="8858"/>
                          <a:pt x="6869" y="3807"/>
                          <a:pt x="8005" y="1562"/>
                        </a:cubicBezTo>
                        <a:cubicBezTo>
                          <a:pt x="5838" y="1188"/>
                          <a:pt x="3981" y="626"/>
                          <a:pt x="2535" y="65"/>
                        </a:cubicBezTo>
                        <a:cubicBezTo>
                          <a:pt x="-43" y="-870"/>
                          <a:pt x="-2004" y="8671"/>
                          <a:pt x="3671" y="9419"/>
                        </a:cubicBezTo>
                        <a:cubicBezTo>
                          <a:pt x="13473" y="10728"/>
                          <a:pt x="7199" y="9419"/>
                          <a:pt x="7199" y="941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sp>
            <p:nvSpPr>
              <p:cNvPr id="88" name="TextBox 87">
                <a:extLst>
                  <a:ext uri="{FF2B5EF4-FFF2-40B4-BE49-F238E27FC236}">
                    <a16:creationId xmlns:a16="http://schemas.microsoft.com/office/drawing/2014/main" id="{A5038F1D-2A5A-46B0-8095-652FA0EC8D06}"/>
                  </a:ext>
                </a:extLst>
              </p:cNvPr>
              <p:cNvSpPr txBox="1"/>
              <p:nvPr/>
            </p:nvSpPr>
            <p:spPr>
              <a:xfrm>
                <a:off x="4176109" y="3365531"/>
                <a:ext cx="1048354" cy="1515035"/>
              </a:xfrm>
              <a:custGeom>
                <a:avLst/>
                <a:gdLst/>
                <a:ahLst/>
                <a:cxnLst/>
                <a:rect l="l" t="t" r="r" b="b"/>
                <a:pathLst>
                  <a:path w="415230" h="600075">
                    <a:moveTo>
                      <a:pt x="185179" y="0"/>
                    </a:moveTo>
                    <a:lnTo>
                      <a:pt x="234069" y="0"/>
                    </a:lnTo>
                    <a:lnTo>
                      <a:pt x="234069" y="33151"/>
                    </a:lnTo>
                    <a:cubicBezTo>
                      <a:pt x="284076" y="36277"/>
                      <a:pt x="322306" y="48109"/>
                      <a:pt x="348760" y="68647"/>
                    </a:cubicBezTo>
                    <a:cubicBezTo>
                      <a:pt x="375214" y="89185"/>
                      <a:pt x="392460" y="117314"/>
                      <a:pt x="400496" y="153032"/>
                    </a:cubicBezTo>
                    <a:lnTo>
                      <a:pt x="275927" y="172789"/>
                    </a:lnTo>
                    <a:cubicBezTo>
                      <a:pt x="269676" y="156939"/>
                      <a:pt x="264040" y="145945"/>
                      <a:pt x="259017" y="139805"/>
                    </a:cubicBezTo>
                    <a:cubicBezTo>
                      <a:pt x="253994" y="133666"/>
                      <a:pt x="245678" y="127471"/>
                      <a:pt x="234069" y="121220"/>
                    </a:cubicBezTo>
                    <a:lnTo>
                      <a:pt x="234069" y="218095"/>
                    </a:lnTo>
                    <a:cubicBezTo>
                      <a:pt x="301935" y="236195"/>
                      <a:pt x="347253" y="255298"/>
                      <a:pt x="370024" y="275404"/>
                    </a:cubicBezTo>
                    <a:cubicBezTo>
                      <a:pt x="400161" y="302437"/>
                      <a:pt x="415230" y="336729"/>
                      <a:pt x="415230" y="378280"/>
                    </a:cubicBezTo>
                    <a:cubicBezTo>
                      <a:pt x="415230" y="402631"/>
                      <a:pt x="409817" y="424972"/>
                      <a:pt x="398989" y="445303"/>
                    </a:cubicBezTo>
                    <a:cubicBezTo>
                      <a:pt x="388162" y="465633"/>
                      <a:pt x="374321" y="482612"/>
                      <a:pt x="357466" y="496239"/>
                    </a:cubicBezTo>
                    <a:cubicBezTo>
                      <a:pt x="340612" y="509865"/>
                      <a:pt x="322696" y="519751"/>
                      <a:pt x="303721" y="525895"/>
                    </a:cubicBezTo>
                    <a:cubicBezTo>
                      <a:pt x="284745" y="532039"/>
                      <a:pt x="261528" y="535670"/>
                      <a:pt x="234069" y="536786"/>
                    </a:cubicBezTo>
                    <a:lnTo>
                      <a:pt x="234069" y="600075"/>
                    </a:lnTo>
                    <a:lnTo>
                      <a:pt x="185179" y="600075"/>
                    </a:lnTo>
                    <a:lnTo>
                      <a:pt x="185179" y="536786"/>
                    </a:lnTo>
                    <a:cubicBezTo>
                      <a:pt x="152363" y="533884"/>
                      <a:pt x="125741" y="528582"/>
                      <a:pt x="105314" y="520880"/>
                    </a:cubicBezTo>
                    <a:cubicBezTo>
                      <a:pt x="84888" y="513178"/>
                      <a:pt x="67252" y="502518"/>
                      <a:pt x="52406" y="488900"/>
                    </a:cubicBezTo>
                    <a:cubicBezTo>
                      <a:pt x="37560" y="475283"/>
                      <a:pt x="26119" y="460604"/>
                      <a:pt x="18082" y="444866"/>
                    </a:cubicBezTo>
                    <a:cubicBezTo>
                      <a:pt x="10046" y="429127"/>
                      <a:pt x="4018" y="410096"/>
                      <a:pt x="0" y="387772"/>
                    </a:cubicBezTo>
                    <a:lnTo>
                      <a:pt x="135285" y="372033"/>
                    </a:lnTo>
                    <a:cubicBezTo>
                      <a:pt x="139303" y="394134"/>
                      <a:pt x="144717" y="410096"/>
                      <a:pt x="151525" y="419919"/>
                    </a:cubicBezTo>
                    <a:cubicBezTo>
                      <a:pt x="158334" y="429741"/>
                      <a:pt x="169552" y="438448"/>
                      <a:pt x="185179" y="446038"/>
                    </a:cubicBezTo>
                    <a:lnTo>
                      <a:pt x="185179" y="327711"/>
                    </a:lnTo>
                    <a:cubicBezTo>
                      <a:pt x="140084" y="315195"/>
                      <a:pt x="108105" y="304358"/>
                      <a:pt x="89241" y="295198"/>
                    </a:cubicBezTo>
                    <a:cubicBezTo>
                      <a:pt x="70377" y="286038"/>
                      <a:pt x="54024" y="271349"/>
                      <a:pt x="40183" y="251132"/>
                    </a:cubicBezTo>
                    <a:cubicBezTo>
                      <a:pt x="26342" y="230914"/>
                      <a:pt x="19422" y="206284"/>
                      <a:pt x="19422" y="177242"/>
                    </a:cubicBezTo>
                    <a:cubicBezTo>
                      <a:pt x="19422" y="137477"/>
                      <a:pt x="33319" y="104247"/>
                      <a:pt x="61112" y="77552"/>
                    </a:cubicBezTo>
                    <a:cubicBezTo>
                      <a:pt x="88906" y="50857"/>
                      <a:pt x="130262" y="36057"/>
                      <a:pt x="185179" y="33151"/>
                    </a:cubicBezTo>
                    <a:lnTo>
                      <a:pt x="185179" y="0"/>
                    </a:lnTo>
                    <a:close/>
                    <a:moveTo>
                      <a:pt x="185179" y="119546"/>
                    </a:moveTo>
                    <a:cubicBezTo>
                      <a:pt x="170892" y="124259"/>
                      <a:pt x="160957" y="130092"/>
                      <a:pt x="155376" y="137045"/>
                    </a:cubicBezTo>
                    <a:cubicBezTo>
                      <a:pt x="149795" y="143999"/>
                      <a:pt x="147005" y="152187"/>
                      <a:pt x="147005" y="161608"/>
                    </a:cubicBezTo>
                    <a:cubicBezTo>
                      <a:pt x="147005" y="171480"/>
                      <a:pt x="149836" y="180060"/>
                      <a:pt x="155499" y="187351"/>
                    </a:cubicBezTo>
                    <a:cubicBezTo>
                      <a:pt x="161162" y="194641"/>
                      <a:pt x="171056" y="200742"/>
                      <a:pt x="185179" y="205653"/>
                    </a:cubicBezTo>
                    <a:lnTo>
                      <a:pt x="185179" y="119546"/>
                    </a:lnTo>
                    <a:close/>
                    <a:moveTo>
                      <a:pt x="234069" y="341922"/>
                    </a:moveTo>
                    <a:lnTo>
                      <a:pt x="234069" y="449386"/>
                    </a:lnTo>
                    <a:cubicBezTo>
                      <a:pt x="253045" y="445131"/>
                      <a:pt x="266942" y="438132"/>
                      <a:pt x="275760" y="428390"/>
                    </a:cubicBezTo>
                    <a:cubicBezTo>
                      <a:pt x="284578" y="418647"/>
                      <a:pt x="288987" y="407729"/>
                      <a:pt x="288987" y="395636"/>
                    </a:cubicBezTo>
                    <a:cubicBezTo>
                      <a:pt x="288987" y="385108"/>
                      <a:pt x="285257" y="375422"/>
                      <a:pt x="277798" y="366576"/>
                    </a:cubicBezTo>
                    <a:cubicBezTo>
                      <a:pt x="270338" y="357730"/>
                      <a:pt x="255762" y="349512"/>
                      <a:pt x="234069" y="341922"/>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1313"/>
                  </a:solidFill>
                  <a:effectLst/>
                  <a:uLnTx/>
                  <a:uFillTx/>
                  <a:latin typeface="Arial" panose="020B0604020202020204" pitchFamily="34" charset="0"/>
                  <a:ea typeface="+mn-ea"/>
                  <a:cs typeface="Arial" panose="020B0604020202020204" pitchFamily="34" charset="0"/>
                </a:endParaRPr>
              </a:p>
            </p:txBody>
          </p:sp>
        </p:grpSp>
      </p:grpSp>
      <p:pic>
        <p:nvPicPr>
          <p:cNvPr id="1030" name="Picture 6" descr="Data Backup Icon #108389 - Free Icons Library">
            <a:extLst>
              <a:ext uri="{FF2B5EF4-FFF2-40B4-BE49-F238E27FC236}">
                <a16:creationId xmlns:a16="http://schemas.microsoft.com/office/drawing/2014/main" id="{7494BC46-35CB-45BD-8E3F-6E112123581E}"/>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6766" y="2262593"/>
            <a:ext cx="765144" cy="76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07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497CF8-50A3-4F62-838C-081EBE2E4D32}"/>
              </a:ext>
            </a:extLst>
          </p:cNvPr>
          <p:cNvSpPr>
            <a:spLocks noGrp="1"/>
          </p:cNvSpPr>
          <p:nvPr>
            <p:ph type="body" idx="1"/>
          </p:nvPr>
        </p:nvSpPr>
        <p:spPr/>
        <p:txBody>
          <a:bodyPr/>
          <a:lstStyle/>
          <a:p>
            <a:r>
              <a:rPr lang="en-CA" dirty="0"/>
              <a:t>Types of cyber insurance </a:t>
            </a:r>
          </a:p>
        </p:txBody>
      </p:sp>
      <p:sp>
        <p:nvSpPr>
          <p:cNvPr id="3" name="Title 2">
            <a:extLst>
              <a:ext uri="{FF2B5EF4-FFF2-40B4-BE49-F238E27FC236}">
                <a16:creationId xmlns:a16="http://schemas.microsoft.com/office/drawing/2014/main" id="{17398741-D720-481B-A3AC-DAA87D937AA2}"/>
              </a:ext>
            </a:extLst>
          </p:cNvPr>
          <p:cNvSpPr>
            <a:spLocks noGrp="1"/>
          </p:cNvSpPr>
          <p:nvPr>
            <p:ph type="title"/>
          </p:nvPr>
        </p:nvSpPr>
        <p:spPr>
          <a:xfrm>
            <a:off x="642951" y="644272"/>
            <a:ext cx="10906098" cy="498598"/>
          </a:xfrm>
        </p:spPr>
        <p:txBody>
          <a:bodyPr/>
          <a:lstStyle/>
          <a:p>
            <a:r>
              <a:rPr lang="en-CA" sz="3600" dirty="0"/>
              <a:t>Cyber Insurance</a:t>
            </a:r>
          </a:p>
        </p:txBody>
      </p:sp>
      <p:graphicFrame>
        <p:nvGraphicFramePr>
          <p:cNvPr id="5" name="Table 5">
            <a:extLst>
              <a:ext uri="{FF2B5EF4-FFF2-40B4-BE49-F238E27FC236}">
                <a16:creationId xmlns:a16="http://schemas.microsoft.com/office/drawing/2014/main" id="{98CADAEE-CC91-4B83-AD7A-628F8E455180}"/>
              </a:ext>
            </a:extLst>
          </p:cNvPr>
          <p:cNvGraphicFramePr>
            <a:graphicFrameLocks noGrp="1"/>
          </p:cNvGraphicFramePr>
          <p:nvPr/>
        </p:nvGraphicFramePr>
        <p:xfrm>
          <a:off x="642951" y="1643120"/>
          <a:ext cx="10329850" cy="4424680"/>
        </p:xfrm>
        <a:graphic>
          <a:graphicData uri="http://schemas.openxmlformats.org/drawingml/2006/table">
            <a:tbl>
              <a:tblPr firstRow="1" bandRow="1">
                <a:tableStyleId>{5C22544A-7EE6-4342-B048-85BDC9FD1C3A}</a:tableStyleId>
              </a:tblPr>
              <a:tblGrid>
                <a:gridCol w="1267331">
                  <a:extLst>
                    <a:ext uri="{9D8B030D-6E8A-4147-A177-3AD203B41FA5}">
                      <a16:colId xmlns:a16="http://schemas.microsoft.com/office/drawing/2014/main" val="1775995219"/>
                    </a:ext>
                  </a:extLst>
                </a:gridCol>
                <a:gridCol w="2310523">
                  <a:extLst>
                    <a:ext uri="{9D8B030D-6E8A-4147-A177-3AD203B41FA5}">
                      <a16:colId xmlns:a16="http://schemas.microsoft.com/office/drawing/2014/main" val="4235748471"/>
                    </a:ext>
                  </a:extLst>
                </a:gridCol>
                <a:gridCol w="6751996">
                  <a:extLst>
                    <a:ext uri="{9D8B030D-6E8A-4147-A177-3AD203B41FA5}">
                      <a16:colId xmlns:a16="http://schemas.microsoft.com/office/drawing/2014/main" val="2216645524"/>
                    </a:ext>
                  </a:extLst>
                </a:gridCol>
              </a:tblGrid>
              <a:tr h="370840">
                <a:tc rowSpan="3">
                  <a:txBody>
                    <a:bodyPr/>
                    <a:lstStyle/>
                    <a:p>
                      <a:r>
                        <a:rPr lang="en-CA" sz="1400" b="1" dirty="0">
                          <a:solidFill>
                            <a:schemeClr val="tx1"/>
                          </a:solidFill>
                        </a:rPr>
                        <a:t>First Party</a:t>
                      </a:r>
                    </a:p>
                  </a:txBody>
                  <a:tcPr anchor="ctr">
                    <a:lnL w="12700" cap="flat" cmpd="sng" algn="ctr">
                      <a:solidFill>
                        <a:schemeClr val="bg2"/>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2"/>
                      </a:solidFill>
                      <a:prstDash val="dash"/>
                      <a:round/>
                      <a:headEnd type="none" w="med" len="med"/>
                      <a:tailEnd type="none" w="med" len="med"/>
                    </a:lnT>
                    <a:lnB w="12700" cap="flat" cmpd="sng" algn="ctr">
                      <a:solidFill>
                        <a:schemeClr val="bg2"/>
                      </a:solidFill>
                      <a:prstDash val="dash"/>
                      <a:round/>
                      <a:headEnd type="none" w="med" len="med"/>
                      <a:tailEnd type="none" w="med" len="med"/>
                    </a:lnB>
                    <a:solidFill>
                      <a:schemeClr val="tx2">
                        <a:lumMod val="10000"/>
                        <a:lumOff val="90000"/>
                      </a:schemeClr>
                    </a:solidFill>
                  </a:tcPr>
                </a:tc>
                <a:tc>
                  <a:txBody>
                    <a:bodyPr/>
                    <a:lstStyle/>
                    <a:p>
                      <a:r>
                        <a:rPr lang="en-CA" sz="1400" b="1" dirty="0">
                          <a:solidFill>
                            <a:schemeClr val="tx1"/>
                          </a:solidFill>
                        </a:rPr>
                        <a:t>Incident Response </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1"/>
                          </a:solidFill>
                        </a:rPr>
                        <a:t>Covers your expenses in the event of a network security failure, including data breach, malware, cyber extortion, ransomware, or business email compromise.</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511770735"/>
                  </a:ext>
                </a:extLst>
              </a:tr>
              <a:tr h="370840">
                <a:tc vMerge="1">
                  <a:txBody>
                    <a:bodyPr/>
                    <a:lstStyle/>
                    <a:p>
                      <a:endParaRPr lang="en-CA" sz="1400" b="0" dirty="0">
                        <a:solidFill>
                          <a:schemeClr val="tx1"/>
                        </a:solidFill>
                      </a:endParaRPr>
                    </a:p>
                  </a:txBody>
                  <a:tcPr>
                    <a:lnL w="12700" cap="flat" cmpd="sng" algn="ctr">
                      <a:solidFill>
                        <a:schemeClr val="bg2"/>
                      </a:solidFill>
                      <a:prstDash val="dash"/>
                      <a:round/>
                      <a:headEnd type="none" w="med" len="med"/>
                      <a:tailEnd type="none" w="med" len="med"/>
                    </a:lnL>
                    <a:lnR w="12700" cap="flat" cmpd="sng" algn="ctr">
                      <a:solidFill>
                        <a:schemeClr val="bg2"/>
                      </a:solidFill>
                      <a:prstDash val="dash"/>
                      <a:round/>
                      <a:headEnd type="none" w="med" len="med"/>
                      <a:tailEnd type="none" w="med" len="med"/>
                    </a:lnR>
                    <a:lnT w="12700" cap="flat" cmpd="sng" algn="ctr">
                      <a:solidFill>
                        <a:schemeClr val="bg2"/>
                      </a:solidFill>
                      <a:prstDash val="dash"/>
                      <a:round/>
                      <a:headEnd type="none" w="med" len="med"/>
                      <a:tailEnd type="none" w="med" len="med"/>
                    </a:lnT>
                    <a:lnB w="12700" cap="flat" cmpd="sng" algn="ctr">
                      <a:solidFill>
                        <a:schemeClr val="bg2"/>
                      </a:solidFill>
                      <a:prstDash val="dash"/>
                      <a:round/>
                      <a:headEnd type="none" w="med" len="med"/>
                      <a:tailEnd type="none" w="med" len="med"/>
                    </a:lnB>
                    <a:solidFill>
                      <a:schemeClr val="bg1"/>
                    </a:solidFill>
                  </a:tcPr>
                </a:tc>
                <a:tc>
                  <a:txBody>
                    <a:bodyPr/>
                    <a:lstStyle/>
                    <a:p>
                      <a:r>
                        <a:rPr lang="en-CA" sz="1400" b="1" dirty="0">
                          <a:solidFill>
                            <a:schemeClr val="tx1"/>
                          </a:solidFill>
                        </a:rPr>
                        <a:t>Ransom</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r>
                        <a:rPr lang="en-CA" sz="1400" b="0" dirty="0">
                          <a:solidFill>
                            <a:schemeClr val="tx1"/>
                          </a:solidFill>
                        </a:rPr>
                        <a:t>Negotiation and payment of ransom</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57438294"/>
                  </a:ext>
                </a:extLst>
              </a:tr>
              <a:tr h="370840">
                <a:tc vMerge="1">
                  <a:txBody>
                    <a:bodyPr/>
                    <a:lstStyle/>
                    <a:p>
                      <a:endParaRPr lang="en-CA" sz="1400" b="0" dirty="0">
                        <a:solidFill>
                          <a:schemeClr val="tx1"/>
                        </a:solidFill>
                      </a:endParaRPr>
                    </a:p>
                  </a:txBody>
                  <a:tcPr>
                    <a:lnL w="12700" cap="flat" cmpd="sng" algn="ctr">
                      <a:solidFill>
                        <a:schemeClr val="bg2"/>
                      </a:solidFill>
                      <a:prstDash val="dash"/>
                      <a:round/>
                      <a:headEnd type="none" w="med" len="med"/>
                      <a:tailEnd type="none" w="med" len="med"/>
                    </a:lnL>
                    <a:lnR w="12700" cap="flat" cmpd="sng" algn="ctr">
                      <a:solidFill>
                        <a:schemeClr val="bg2"/>
                      </a:solidFill>
                      <a:prstDash val="dash"/>
                      <a:round/>
                      <a:headEnd type="none" w="med" len="med"/>
                      <a:tailEnd type="none" w="med" len="med"/>
                    </a:lnR>
                    <a:lnT w="12700" cap="flat" cmpd="sng" algn="ctr">
                      <a:solidFill>
                        <a:schemeClr val="bg2"/>
                      </a:solidFill>
                      <a:prstDash val="dash"/>
                      <a:round/>
                      <a:headEnd type="none" w="med" len="med"/>
                      <a:tailEnd type="none" w="med" len="med"/>
                    </a:lnT>
                    <a:lnB w="12700" cap="flat" cmpd="sng" algn="ctr">
                      <a:solidFill>
                        <a:schemeClr val="bg2"/>
                      </a:solidFill>
                      <a:prstDash val="dash"/>
                      <a:round/>
                      <a:headEnd type="none" w="med" len="med"/>
                      <a:tailEnd type="none" w="med" len="med"/>
                    </a:lnB>
                    <a:solidFill>
                      <a:schemeClr val="bg1"/>
                    </a:solidFill>
                  </a:tcPr>
                </a:tc>
                <a:tc>
                  <a:txBody>
                    <a:bodyPr/>
                    <a:lstStyle/>
                    <a:p>
                      <a:r>
                        <a:rPr lang="en-CA" sz="1400" b="1" dirty="0">
                          <a:solidFill>
                            <a:schemeClr val="tx1"/>
                          </a:solidFill>
                        </a:rPr>
                        <a:t>Business Interruption</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When your network or computer system goes down, you can recover lost profits, fixed expenses, and extra expenses incurred during the time your business was affected.</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800393203"/>
                  </a:ext>
                </a:extLst>
              </a:tr>
              <a:tr h="370840">
                <a:tc rowSpan="2">
                  <a:txBody>
                    <a:bodyPr/>
                    <a:lstStyle/>
                    <a:p>
                      <a:r>
                        <a:rPr lang="en-CA" sz="1400" b="1" dirty="0">
                          <a:solidFill>
                            <a:schemeClr val="tx1"/>
                          </a:solidFill>
                        </a:rPr>
                        <a:t>Third Party </a:t>
                      </a:r>
                    </a:p>
                  </a:txBody>
                  <a:tcPr anchor="ctr">
                    <a:lnL w="12700" cap="flat" cmpd="sng" algn="ctr">
                      <a:solidFill>
                        <a:schemeClr val="bg2"/>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2"/>
                      </a:solidFill>
                      <a:prstDash val="dash"/>
                      <a:round/>
                      <a:headEnd type="none" w="med" len="med"/>
                      <a:tailEnd type="none" w="med" len="med"/>
                    </a:lnT>
                    <a:lnB w="12700" cap="flat" cmpd="sng" algn="ctr">
                      <a:solidFill>
                        <a:schemeClr val="bg2"/>
                      </a:solidFill>
                      <a:prstDash val="dash"/>
                      <a:round/>
                      <a:headEnd type="none" w="med" len="med"/>
                      <a:tailEnd type="none" w="med" len="med"/>
                    </a:lnB>
                    <a:solidFill>
                      <a:schemeClr val="accent1">
                        <a:lumMod val="25000"/>
                        <a:lumOff val="75000"/>
                      </a:schemeClr>
                    </a:solidFill>
                  </a:tcPr>
                </a:tc>
                <a:tc>
                  <a:txBody>
                    <a:bodyPr/>
                    <a:lstStyle/>
                    <a:p>
                      <a:r>
                        <a:rPr lang="en-CA" sz="1400" b="1" dirty="0">
                          <a:solidFill>
                            <a:schemeClr val="tx1"/>
                          </a:solidFill>
                        </a:rPr>
                        <a:t>Security Liability</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pPr marL="0" indent="0">
                        <a:lnSpc>
                          <a:spcPct val="100000"/>
                        </a:lnSpc>
                        <a:buFont typeface="Arial" panose="020B0604020202020204" pitchFamily="34" charset="0"/>
                        <a:buNone/>
                      </a:pPr>
                      <a:r>
                        <a:rPr lang="en-CA" sz="1400" dirty="0"/>
                        <a:t>Covers claims to you arising from: Transmission of malware to third party system, your system being used to carry out a service attack</a:t>
                      </a:r>
                      <a:r>
                        <a:rPr lang="en-CA" sz="1400" b="0" dirty="0">
                          <a:solidFill>
                            <a:schemeClr val="tx1"/>
                          </a:solidFill>
                        </a:rPr>
                        <a:t> and identity theft</a:t>
                      </a:r>
                      <a:endParaRPr lang="en-CA" sz="1400" dirty="0"/>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624066012"/>
                  </a:ext>
                </a:extLst>
              </a:tr>
              <a:tr h="370840">
                <a:tc vMerge="1">
                  <a:txBody>
                    <a:bodyPr/>
                    <a:lstStyle/>
                    <a:p>
                      <a:endParaRPr lang="en-CA" sz="1400" b="0" dirty="0">
                        <a:solidFill>
                          <a:schemeClr val="tx1"/>
                        </a:solidFill>
                      </a:endParaRPr>
                    </a:p>
                  </a:txBody>
                  <a:tcPr>
                    <a:lnL w="12700" cap="flat" cmpd="sng" algn="ctr">
                      <a:solidFill>
                        <a:schemeClr val="bg2"/>
                      </a:solidFill>
                      <a:prstDash val="dash"/>
                      <a:round/>
                      <a:headEnd type="none" w="med" len="med"/>
                      <a:tailEnd type="none" w="med" len="med"/>
                    </a:lnL>
                    <a:lnR w="12700" cap="flat" cmpd="sng" algn="ctr">
                      <a:solidFill>
                        <a:schemeClr val="bg2"/>
                      </a:solidFill>
                      <a:prstDash val="dash"/>
                      <a:round/>
                      <a:headEnd type="none" w="med" len="med"/>
                      <a:tailEnd type="none" w="med" len="med"/>
                    </a:lnR>
                    <a:lnT w="12700" cap="flat" cmpd="sng" algn="ctr">
                      <a:solidFill>
                        <a:schemeClr val="bg2"/>
                      </a:solidFill>
                      <a:prstDash val="dash"/>
                      <a:round/>
                      <a:headEnd type="none" w="med" len="med"/>
                      <a:tailEnd type="none" w="med" len="med"/>
                    </a:lnT>
                    <a:lnB w="12700" cap="flat" cmpd="sng" algn="ctr">
                      <a:solidFill>
                        <a:schemeClr val="bg2"/>
                      </a:solidFill>
                      <a:prstDash val="dash"/>
                      <a:round/>
                      <a:headEnd type="none" w="med" len="med"/>
                      <a:tailEnd type="none" w="med" len="med"/>
                    </a:lnB>
                    <a:solidFill>
                      <a:schemeClr val="bg1"/>
                    </a:solidFill>
                  </a:tcPr>
                </a:tc>
                <a:tc>
                  <a:txBody>
                    <a:bodyPr/>
                    <a:lstStyle/>
                    <a:p>
                      <a:r>
                        <a:rPr lang="en-CA" sz="1400" b="1" dirty="0">
                          <a:solidFill>
                            <a:schemeClr val="tx1"/>
                          </a:solidFill>
                        </a:rPr>
                        <a:t>Privacy Liability</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r>
                        <a:rPr lang="en-CA" sz="1400" b="0" dirty="0">
                          <a:solidFill>
                            <a:schemeClr val="tx1"/>
                          </a:solidFill>
                        </a:rPr>
                        <a:t>Covers sensitive customer and employee information data thefts, compromise and failure to notify individuals </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438604794"/>
                  </a:ext>
                </a:extLst>
              </a:tr>
              <a:tr h="370840">
                <a:tc rowSpan="3">
                  <a:txBody>
                    <a:bodyPr/>
                    <a:lstStyle/>
                    <a:p>
                      <a:r>
                        <a:rPr lang="en-CA" sz="1400" b="1" dirty="0">
                          <a:solidFill>
                            <a:schemeClr val="tx1"/>
                          </a:solidFill>
                        </a:rPr>
                        <a:t>Add-On’s</a:t>
                      </a:r>
                    </a:p>
                  </a:txBody>
                  <a:tcPr anchor="ctr">
                    <a:lnL w="12700" cap="flat" cmpd="sng" algn="ctr">
                      <a:solidFill>
                        <a:schemeClr val="bg2"/>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2"/>
                      </a:solidFill>
                      <a:prstDash val="dash"/>
                      <a:round/>
                      <a:headEnd type="none" w="med" len="med"/>
                      <a:tailEnd type="none" w="med" len="med"/>
                    </a:lnT>
                    <a:lnB w="12700" cap="flat" cmpd="sng" algn="ctr">
                      <a:solidFill>
                        <a:schemeClr val="bg2"/>
                      </a:solidFill>
                      <a:prstDash val="dash"/>
                      <a:round/>
                      <a:headEnd type="none" w="med" len="med"/>
                      <a:tailEnd type="none" w="med" len="med"/>
                    </a:lnB>
                    <a:solidFill>
                      <a:schemeClr val="accent1">
                        <a:lumMod val="75000"/>
                        <a:lumOff val="25000"/>
                      </a:schemeClr>
                    </a:solidFill>
                  </a:tcPr>
                </a:tc>
                <a:tc>
                  <a:txBody>
                    <a:bodyPr/>
                    <a:lstStyle/>
                    <a:p>
                      <a:r>
                        <a:rPr lang="en-CA" sz="1400" b="1" dirty="0">
                          <a:solidFill>
                            <a:schemeClr val="tx1"/>
                          </a:solidFill>
                        </a:rPr>
                        <a:t>Reputational Harm</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r>
                        <a:rPr lang="en-CA" sz="1400" dirty="0"/>
                        <a:t>Due to the cyber event, either your company or your brand has lost reputational value, and as a result customers are going to competitors.</a:t>
                      </a:r>
                      <a:endParaRPr lang="en-CA" sz="1400" b="0" dirty="0">
                        <a:solidFill>
                          <a:schemeClr val="tx1"/>
                        </a:solidFill>
                      </a:endParaRP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291277483"/>
                  </a:ext>
                </a:extLst>
              </a:tr>
              <a:tr h="370840">
                <a:tc vMerge="1">
                  <a:txBody>
                    <a:bodyPr/>
                    <a:lstStyle/>
                    <a:p>
                      <a:endParaRPr lang="en-CA" sz="1400" b="0" dirty="0">
                        <a:solidFill>
                          <a:schemeClr val="tx1"/>
                        </a:solidFill>
                      </a:endParaRPr>
                    </a:p>
                  </a:txBody>
                  <a:tcPr>
                    <a:lnL w="12700" cap="flat" cmpd="sng" algn="ctr">
                      <a:solidFill>
                        <a:schemeClr val="bg2"/>
                      </a:solidFill>
                      <a:prstDash val="dash"/>
                      <a:round/>
                      <a:headEnd type="none" w="med" len="med"/>
                      <a:tailEnd type="none" w="med" len="med"/>
                    </a:lnL>
                    <a:lnR w="12700" cap="flat" cmpd="sng" algn="ctr">
                      <a:solidFill>
                        <a:schemeClr val="bg2"/>
                      </a:solidFill>
                      <a:prstDash val="dash"/>
                      <a:round/>
                      <a:headEnd type="none" w="med" len="med"/>
                      <a:tailEnd type="none" w="med" len="med"/>
                    </a:lnR>
                    <a:lnT w="12700" cap="flat" cmpd="sng" algn="ctr">
                      <a:solidFill>
                        <a:schemeClr val="bg2"/>
                      </a:solidFill>
                      <a:prstDash val="dash"/>
                      <a:round/>
                      <a:headEnd type="none" w="med" len="med"/>
                      <a:tailEnd type="none" w="med" len="med"/>
                    </a:lnT>
                    <a:lnB w="12700" cap="flat" cmpd="sng" algn="ctr">
                      <a:solidFill>
                        <a:schemeClr val="bg2"/>
                      </a:solidFill>
                      <a:prstDash val="dash"/>
                      <a:round/>
                      <a:headEnd type="none" w="med" len="med"/>
                      <a:tailEnd type="none" w="med" len="med"/>
                    </a:lnB>
                    <a:solidFill>
                      <a:schemeClr val="bg1"/>
                    </a:solidFill>
                  </a:tcPr>
                </a:tc>
                <a:tc>
                  <a:txBody>
                    <a:bodyPr/>
                    <a:lstStyle/>
                    <a:p>
                      <a:r>
                        <a:rPr lang="en-CA" sz="1400" b="1" dirty="0">
                          <a:solidFill>
                            <a:schemeClr val="tx1"/>
                          </a:solidFill>
                        </a:rPr>
                        <a:t>Computer Replacement</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r>
                        <a:rPr lang="en-CA" sz="1400" dirty="0"/>
                        <a:t>Due to the cyber event, your computer equipment may be permanently damaged, and needs to be replaced.</a:t>
                      </a:r>
                      <a:endParaRPr lang="en-CA" sz="1400" b="0" dirty="0">
                        <a:solidFill>
                          <a:schemeClr val="tx1"/>
                        </a:solidFill>
                      </a:endParaRP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136034461"/>
                  </a:ext>
                </a:extLst>
              </a:tr>
              <a:tr h="370840">
                <a:tc vMerge="1">
                  <a:txBody>
                    <a:bodyPr/>
                    <a:lstStyle/>
                    <a:p>
                      <a:endParaRPr lang="en-CA" sz="1400" b="0" dirty="0">
                        <a:solidFill>
                          <a:schemeClr val="tx1"/>
                        </a:solidFill>
                      </a:endParaRPr>
                    </a:p>
                  </a:txBody>
                  <a:tcPr>
                    <a:lnL w="12700" cap="flat" cmpd="sng" algn="ctr">
                      <a:solidFill>
                        <a:schemeClr val="bg2"/>
                      </a:solidFill>
                      <a:prstDash val="dash"/>
                      <a:round/>
                      <a:headEnd type="none" w="med" len="med"/>
                      <a:tailEnd type="none" w="med" len="med"/>
                    </a:lnL>
                    <a:lnR w="12700" cap="flat" cmpd="sng" algn="ctr">
                      <a:solidFill>
                        <a:schemeClr val="bg2"/>
                      </a:solidFill>
                      <a:prstDash val="dash"/>
                      <a:round/>
                      <a:headEnd type="none" w="med" len="med"/>
                      <a:tailEnd type="none" w="med" len="med"/>
                    </a:lnR>
                    <a:lnT w="12700" cap="flat" cmpd="sng" algn="ctr">
                      <a:solidFill>
                        <a:schemeClr val="bg2"/>
                      </a:solidFill>
                      <a:prstDash val="dash"/>
                      <a:round/>
                      <a:headEnd type="none" w="med" len="med"/>
                      <a:tailEnd type="none" w="med" len="med"/>
                    </a:lnT>
                    <a:lnB w="12700" cap="flat" cmpd="sng" algn="ctr">
                      <a:solidFill>
                        <a:schemeClr val="bg2"/>
                      </a:solidFill>
                      <a:prstDash val="dash"/>
                      <a:round/>
                      <a:headEnd type="none" w="med" len="med"/>
                      <a:tailEnd type="none" w="med" len="med"/>
                    </a:lnB>
                    <a:solidFill>
                      <a:schemeClr val="bg1"/>
                    </a:solidFill>
                  </a:tcPr>
                </a:tc>
                <a:tc>
                  <a:txBody>
                    <a:bodyPr/>
                    <a:lstStyle/>
                    <a:p>
                      <a:r>
                        <a:rPr lang="en-CA" sz="1400" b="1" dirty="0">
                          <a:solidFill>
                            <a:schemeClr val="tx1"/>
                          </a:solidFill>
                        </a:rPr>
                        <a:t>Social Engineering</a:t>
                      </a: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tc>
                  <a:txBody>
                    <a:bodyPr/>
                    <a:lstStyle/>
                    <a:p>
                      <a:r>
                        <a:rPr lang="en-CA" sz="1400" dirty="0"/>
                        <a:t>Business Compromised Emails (“Spoofing”) may be designed to have employees transfer large amounts of money, pay bogus vendors, or otherwise transfer money from the company’s bank account to the hackers.</a:t>
                      </a:r>
                      <a:endParaRPr lang="en-CA" sz="1400" b="0" dirty="0">
                        <a:solidFill>
                          <a:schemeClr val="tx1"/>
                        </a:solidFill>
                      </a:endParaRPr>
                    </a:p>
                  </a:txBody>
                  <a:tcPr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898687275"/>
                  </a:ext>
                </a:extLst>
              </a:tr>
            </a:tbl>
          </a:graphicData>
        </a:graphic>
      </p:graphicFrame>
    </p:spTree>
    <p:extLst>
      <p:ext uri="{BB962C8B-B14F-4D97-AF65-F5344CB8AC3E}">
        <p14:creationId xmlns:p14="http://schemas.microsoft.com/office/powerpoint/2010/main" val="20852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NP Digital - Sept 2021">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_Presentation_Template" id="{A579CBF6-F626-4360-8AB9-7F7691E05829}" vid="{C43CC8EC-8C2E-4DA1-96DE-5B98E13F9963}"/>
    </a:ext>
  </a:extLst>
</a:theme>
</file>

<file path=ppt/theme/theme2.xml><?xml version="1.0" encoding="utf-8"?>
<a:theme xmlns:a="http://schemas.openxmlformats.org/drawingml/2006/main" name="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 PPT Template" id="{FA75BC3E-C368-4B40-A075-D073C1BECF03}" vid="{EA0E59A1-0D4A-449F-ABC2-45020CDD34F9}"/>
    </a:ext>
  </a:extLst>
</a:theme>
</file>

<file path=ppt/theme/theme3.xml><?xml version="1.0" encoding="utf-8"?>
<a:theme xmlns:a="http://schemas.openxmlformats.org/drawingml/2006/main" name="4_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_Presentation_Template" id="{A579CBF6-F626-4360-8AB9-7F7691E05829}" vid="{C43CC8EC-8C2E-4DA1-96DE-5B98E13F9963}"/>
    </a:ext>
  </a:extLst>
</a:theme>
</file>

<file path=ppt/theme/theme4.xml><?xml version="1.0" encoding="utf-8"?>
<a:theme xmlns:a="http://schemas.openxmlformats.org/drawingml/2006/main" name="2_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 PPT Template  -  Read-Only" id="{80EA279F-F34E-47F9-ADC9-3383C5B22BC1}" vid="{AAB799DB-56DC-44BC-A49E-D00401FD9820}"/>
    </a:ext>
  </a:extLst>
</a:theme>
</file>

<file path=ppt/theme/theme5.xml><?xml version="1.0" encoding="utf-8"?>
<a:theme xmlns:a="http://schemas.openxmlformats.org/drawingml/2006/main" name="7_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_Presentation_Template" id="{A579CBF6-F626-4360-8AB9-7F7691E05829}" vid="{C43CC8EC-8C2E-4DA1-96DE-5B98E13F9963}"/>
    </a:ext>
  </a:extLst>
</a:theme>
</file>

<file path=ppt/theme/theme6.xml><?xml version="1.0" encoding="utf-8"?>
<a:theme xmlns:a="http://schemas.openxmlformats.org/drawingml/2006/main" name="6_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 PPT Template - FINAL" id="{2B1DAAFC-ED16-4C52-A7E2-8FD49F704032}" vid="{B687C0F6-7B5E-45D5-AEE5-853D1BF599A2}"/>
    </a:ext>
  </a:extLst>
</a:theme>
</file>

<file path=ppt/theme/theme7.xml><?xml version="1.0" encoding="utf-8"?>
<a:theme xmlns:a="http://schemas.openxmlformats.org/drawingml/2006/main" name="1_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 PPT Template - FINAL" id="{2B1DAAFC-ED16-4C52-A7E2-8FD49F704032}" vid="{B687C0F6-7B5E-45D5-AEE5-853D1BF599A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4DA49E7B52C4EA9A4E0B5513999B1" ma:contentTypeVersion="2" ma:contentTypeDescription="Create a new document." ma:contentTypeScope="" ma:versionID="b10710ba5d8f95ce10ee64e5593fe0be">
  <xsd:schema xmlns:xsd="http://www.w3.org/2001/XMLSchema" xmlns:xs="http://www.w3.org/2001/XMLSchema" xmlns:p="http://schemas.microsoft.com/office/2006/metadata/properties" xmlns:ns2="c7b6fc19-40f3-4aff-8c64-2fa26d657c46" targetNamespace="http://schemas.microsoft.com/office/2006/metadata/properties" ma:root="true" ma:fieldsID="2bc6b0572395cb0f726453c4e7c66034" ns2:_="">
    <xsd:import namespace="c7b6fc19-40f3-4aff-8c64-2fa26d657c4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6fc19-40f3-4aff-8c64-2fa26d657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63C0B2-354F-4560-BF76-301B55BD6ABE}"/>
</file>

<file path=customXml/itemProps2.xml><?xml version="1.0" encoding="utf-8"?>
<ds:datastoreItem xmlns:ds="http://schemas.openxmlformats.org/officeDocument/2006/customXml" ds:itemID="{85A1FDBF-C4D9-430A-99CC-9A08351FDC16}"/>
</file>

<file path=customXml/itemProps3.xml><?xml version="1.0" encoding="utf-8"?>
<ds:datastoreItem xmlns:ds="http://schemas.openxmlformats.org/officeDocument/2006/customXml" ds:itemID="{B86B7B21-D65D-4B29-BCF4-1993FD39671B}"/>
</file>

<file path=docProps/app.xml><?xml version="1.0" encoding="utf-8"?>
<Properties xmlns="http://schemas.openxmlformats.org/officeDocument/2006/extended-properties" xmlns:vt="http://schemas.openxmlformats.org/officeDocument/2006/docPropsVTypes">
  <Template>MNP - Theme - August 2020</Template>
  <TotalTime>0</TotalTime>
  <Words>1552</Words>
  <Application>Microsoft Office PowerPoint</Application>
  <PresentationFormat>Widescreen</PresentationFormat>
  <Paragraphs>192</Paragraphs>
  <Slides>18</Slides>
  <Notes>14</Notes>
  <HiddenSlides>2</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18</vt:i4>
      </vt:variant>
    </vt:vector>
  </HeadingPairs>
  <TitlesOfParts>
    <vt:vector size="35" baseType="lpstr">
      <vt:lpstr>Arial</vt:lpstr>
      <vt:lpstr>Calibri</vt:lpstr>
      <vt:lpstr>Calibri Light</vt:lpstr>
      <vt:lpstr>Corbel</vt:lpstr>
      <vt:lpstr>Segoe UI</vt:lpstr>
      <vt:lpstr>Segoe UI Light</vt:lpstr>
      <vt:lpstr>Segoe UI Semibold</vt:lpstr>
      <vt:lpstr>Segoe UI Semilight</vt:lpstr>
      <vt:lpstr>Times New Roman</vt:lpstr>
      <vt:lpstr>Wingdings 2</vt:lpstr>
      <vt:lpstr>MNP Digital - Sept 2021</vt:lpstr>
      <vt:lpstr>MNP - Theme - August 2020</vt:lpstr>
      <vt:lpstr>4_MNP - Theme - August 2020</vt:lpstr>
      <vt:lpstr>2_MNP - Theme - August 2020</vt:lpstr>
      <vt:lpstr>7_MNP - Theme - August 2020</vt:lpstr>
      <vt:lpstr>6_MNP - Theme - August 2020</vt:lpstr>
      <vt:lpstr>1_MNP - Theme - August 2020</vt:lpstr>
      <vt:lpstr>Cyber Incident Primer</vt:lpstr>
      <vt:lpstr>Today’s Agenda</vt:lpstr>
      <vt:lpstr>PowerPoint Presentation</vt:lpstr>
      <vt:lpstr>What verticals are most targeted?</vt:lpstr>
      <vt:lpstr>Where organizations are most targeted?</vt:lpstr>
      <vt:lpstr>Common Points of Access</vt:lpstr>
      <vt:lpstr>Increasing Interconnection:  The Internet of Things (IoT)</vt:lpstr>
      <vt:lpstr>PowerPoint Presentation</vt:lpstr>
      <vt:lpstr>Cyber Insurance</vt:lpstr>
      <vt:lpstr>10 Step Incident Response Action Plan</vt:lpstr>
      <vt:lpstr>Know your crown jewels!</vt:lpstr>
      <vt:lpstr>Know your partners and 3rd party suppliers</vt:lpstr>
      <vt:lpstr>What saves or destroys a business…</vt:lpstr>
      <vt:lpstr>Stress is real…no need to be a hero…</vt:lpstr>
      <vt:lpstr>You are not in this alone…</vt:lpstr>
      <vt:lpstr>PowerPoint Presentation</vt:lpstr>
      <vt:lpstr>MNP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2022-10-21T15:02:14Z</dcterms:created>
  <dcterms:modified xsi:type="dcterms:W3CDTF">2022-10-21T15:02:26Z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0x0101007CB4DA49E7B52C4EA9A4E0B5513999B1</vt:lpwstr>
  </property>
</Properties>
</file>